
<file path=[Content_Types].xml><?xml version="1.0" encoding="utf-8"?>
<Types xmlns="http://schemas.openxmlformats.org/package/2006/content-types">
  <Default Extension="xml" ContentType="application/xml"/>
  <Default Extension="mpeg" ContentType="video/unknown"/>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notesSlides/notesSlide22.xml" ContentType="application/vnd.openxmlformats-officedocument.presentationml.notesSlide+xml"/>
  <Override PartName="/ppt/comments/comment2.xml" ContentType="application/vnd.openxmlformats-officedocument.presentationml.comments+xml"/>
  <Override PartName="/ppt/notesSlides/notesSlide23.xml" ContentType="application/vnd.openxmlformats-officedocument.presentationml.notesSlide+xml"/>
  <Override PartName="/ppt/comments/comment3.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4.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5.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8"/>
  </p:notesMasterIdLst>
  <p:sldIdLst>
    <p:sldId id="257" r:id="rId2"/>
    <p:sldId id="507" r:id="rId3"/>
    <p:sldId id="535" r:id="rId4"/>
    <p:sldId id="499" r:id="rId5"/>
    <p:sldId id="378" r:id="rId6"/>
    <p:sldId id="373" r:id="rId7"/>
    <p:sldId id="527" r:id="rId8"/>
    <p:sldId id="528" r:id="rId9"/>
    <p:sldId id="529" r:id="rId10"/>
    <p:sldId id="530" r:id="rId11"/>
    <p:sldId id="531" r:id="rId12"/>
    <p:sldId id="532" r:id="rId13"/>
    <p:sldId id="396" r:id="rId14"/>
    <p:sldId id="597" r:id="rId15"/>
    <p:sldId id="606" r:id="rId16"/>
    <p:sldId id="537" r:id="rId17"/>
    <p:sldId id="566" r:id="rId18"/>
    <p:sldId id="538" r:id="rId19"/>
    <p:sldId id="539" r:id="rId20"/>
    <p:sldId id="540" r:id="rId21"/>
    <p:sldId id="541" r:id="rId22"/>
    <p:sldId id="542" r:id="rId23"/>
    <p:sldId id="543" r:id="rId24"/>
    <p:sldId id="609" r:id="rId25"/>
    <p:sldId id="619" r:id="rId26"/>
    <p:sldId id="555" r:id="rId27"/>
    <p:sldId id="556" r:id="rId28"/>
    <p:sldId id="557" r:id="rId29"/>
    <p:sldId id="558" r:id="rId30"/>
    <p:sldId id="559" r:id="rId31"/>
    <p:sldId id="560" r:id="rId32"/>
    <p:sldId id="561" r:id="rId33"/>
    <p:sldId id="562" r:id="rId34"/>
    <p:sldId id="563" r:id="rId35"/>
    <p:sldId id="565" r:id="rId36"/>
    <p:sldId id="613" r:id="rId37"/>
    <p:sldId id="569" r:id="rId38"/>
    <p:sldId id="570" r:id="rId39"/>
    <p:sldId id="575" r:id="rId40"/>
    <p:sldId id="595" r:id="rId41"/>
    <p:sldId id="584" r:id="rId42"/>
    <p:sldId id="607" r:id="rId43"/>
    <p:sldId id="446" r:id="rId44"/>
    <p:sldId id="447" r:id="rId45"/>
    <p:sldId id="448" r:id="rId46"/>
    <p:sldId id="449" r:id="rId47"/>
    <p:sldId id="450" r:id="rId48"/>
    <p:sldId id="451" r:id="rId49"/>
    <p:sldId id="514" r:id="rId50"/>
    <p:sldId id="455" r:id="rId51"/>
    <p:sldId id="456" r:id="rId52"/>
    <p:sldId id="457" r:id="rId53"/>
    <p:sldId id="458" r:id="rId54"/>
    <p:sldId id="460" r:id="rId55"/>
    <p:sldId id="462" r:id="rId56"/>
    <p:sldId id="415" r:id="rId57"/>
    <p:sldId id="416" r:id="rId58"/>
    <p:sldId id="417" r:id="rId59"/>
    <p:sldId id="473" r:id="rId60"/>
    <p:sldId id="435" r:id="rId61"/>
    <p:sldId id="588" r:id="rId62"/>
    <p:sldId id="471" r:id="rId63"/>
    <p:sldId id="437" r:id="rId64"/>
    <p:sldId id="441" r:id="rId65"/>
    <p:sldId id="478" r:id="rId66"/>
    <p:sldId id="533" r:id="rId67"/>
    <p:sldId id="591" r:id="rId68"/>
    <p:sldId id="620" r:id="rId69"/>
    <p:sldId id="608" r:id="rId70"/>
    <p:sldId id="621" r:id="rId71"/>
    <p:sldId id="390" r:id="rId72"/>
    <p:sldId id="593" r:id="rId73"/>
    <p:sldId id="391" r:id="rId74"/>
    <p:sldId id="393" r:id="rId75"/>
    <p:sldId id="515" r:id="rId76"/>
    <p:sldId id="494" r:id="rId77"/>
    <p:sldId id="512" r:id="rId78"/>
    <p:sldId id="472" r:id="rId79"/>
    <p:sldId id="615" r:id="rId80"/>
    <p:sldId id="481" r:id="rId81"/>
    <p:sldId id="567" r:id="rId82"/>
    <p:sldId id="610" r:id="rId83"/>
    <p:sldId id="313" r:id="rId84"/>
    <p:sldId id="616" r:id="rId85"/>
    <p:sldId id="315" r:id="rId86"/>
    <p:sldId id="316" r:id="rId87"/>
    <p:sldId id="617" r:id="rId88"/>
    <p:sldId id="618" r:id="rId89"/>
    <p:sldId id="605" r:id="rId90"/>
    <p:sldId id="598" r:id="rId91"/>
    <p:sldId id="596" r:id="rId92"/>
    <p:sldId id="581" r:id="rId93"/>
    <p:sldId id="599" r:id="rId94"/>
    <p:sldId id="600" r:id="rId95"/>
    <p:sldId id="582" r:id="rId96"/>
    <p:sldId id="583" r:id="rId97"/>
    <p:sldId id="578" r:id="rId98"/>
    <p:sldId id="579" r:id="rId99"/>
    <p:sldId id="580" r:id="rId100"/>
    <p:sldId id="577" r:id="rId101"/>
    <p:sldId id="576" r:id="rId102"/>
    <p:sldId id="604" r:id="rId103"/>
    <p:sldId id="611" r:id="rId104"/>
    <p:sldId id="589" r:id="rId105"/>
    <p:sldId id="590" r:id="rId106"/>
    <p:sldId id="592" r:id="rId10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ong Shao" initials="CS" lastIdx="1" clrIdx="0">
    <p:extLst>
      <p:ext uri="{19B8F6BF-5375-455C-9EA6-DF929625EA0E}">
        <p15:presenceInfo xmlns:p15="http://schemas.microsoft.com/office/powerpoint/2012/main" userId="" providerId=""/>
      </p:ext>
    </p:extLst>
  </p:cmAuthor>
  <p:cmAuthor id="2" name="Chong Shao" initials="CS [2]" lastIdx="1" clrIdx="1">
    <p:extLst>
      <p:ext uri="{19B8F6BF-5375-455C-9EA6-DF929625EA0E}">
        <p15:presenceInfo xmlns:p15="http://schemas.microsoft.com/office/powerpoint/2012/main" userId="" providerId=""/>
      </p:ext>
    </p:extLst>
  </p:cmAuthor>
  <p:cmAuthor id="3" name="Chong Shao" initials="CS [3]" lastIdx="1" clrIdx="2">
    <p:extLst>
      <p:ext uri="{19B8F6BF-5375-455C-9EA6-DF929625EA0E}">
        <p15:presenceInfo xmlns:p15="http://schemas.microsoft.com/office/powerpoint/2012/main" userId="" providerId=""/>
      </p:ext>
    </p:extLst>
  </p:cmAuthor>
  <p:cmAuthor id="4" name="Chong Shao" initials="CS [4]" lastIdx="1" clrIdx="3">
    <p:extLst>
      <p:ext uri="{19B8F6BF-5375-455C-9EA6-DF929625EA0E}">
        <p15:presenceInfo xmlns:p15="http://schemas.microsoft.com/office/powerpoint/2012/main" userId="" providerId=""/>
      </p:ext>
    </p:extLst>
  </p:cmAuthor>
  <p:cmAuthor id="5" name="Chong Shao" initials="CS [5]" lastIdx="1" clrIdx="4">
    <p:extLst>
      <p:ext uri="{19B8F6BF-5375-455C-9EA6-DF929625EA0E}">
        <p15:presenceInfo xmlns:p15="http://schemas.microsoft.com/office/powerpoint/2012/main" userId="" providerId=""/>
      </p:ext>
    </p:extLst>
  </p:cmAuthor>
  <p:cmAuthor id="6" name="Chong Shao" initials="CS [6]" lastIdx="1" clrIdx="5">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42"/>
    <p:restoredTop sz="80324"/>
  </p:normalViewPr>
  <p:slideViewPr>
    <p:cSldViewPr snapToGrid="0" snapToObjects="1">
      <p:cViewPr>
        <p:scale>
          <a:sx n="97" d="100"/>
          <a:sy n="97" d="100"/>
        </p:scale>
        <p:origin x="984" y="144"/>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notesMaster" Target="notesMasters/notesMaster1.xml"/><Relationship Id="rId109"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presProps" Target="pres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viewProps" Target="viewProps.xml"/><Relationship Id="rId112" Type="http://schemas.openxmlformats.org/officeDocument/2006/relationships/theme" Target="theme/theme1.xml"/><Relationship Id="rId11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05-01T22:29:40.570" idx="1">
    <p:pos x="3934" y="1304"/>
    <p:text>Simplify this plot</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7-05-01T22:30:31.351" idx="1">
    <p:pos x="4868" y="1521"/>
    <p:text>Replace the diagram with a more relevant one</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5" dt="2017-05-02T11:47:54.488" idx="1">
    <p:pos x="3883" y="2740"/>
    <p:text>Give result for all available approaches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4" dt="2017-05-02T11:47:26.555" idx="1">
    <p:pos x="3449" y="1938"/>
    <p:text>Show original image</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6" dt="2017-05-02T11:49:15.626" idx="1">
    <p:pos x="3850" y="1379"/>
    <p:text>29: Is training done every time?  Once per phone?  Once per user?  How long does the training take?
</p:text>
    <p:extLst>
      <p:ext uri="{C676402C-5697-4E1C-873F-D02D1690AC5C}">
        <p15:threadingInfo xmlns:p15="http://schemas.microsoft.com/office/powerpoint/2012/main" timeZoneBias="2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9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4/29/17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the slides with the </a:t>
            </a:r>
            <a:r>
              <a:rPr lang="en-US" baseline="0" dirty="0" err="1" smtClean="0"/>
              <a:t>IoTDI</a:t>
            </a:r>
            <a:r>
              <a:rPr lang="en-US" baseline="0" dirty="0" smtClean="0"/>
              <a:t> talk slide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analysis aware compression </a:t>
            </a:r>
            <a:r>
              <a:rPr lang="en-US" baseline="0" dirty="0" err="1" smtClean="0"/>
              <a:t>reuslt</a:t>
            </a:r>
            <a:r>
              <a:rPr lang="en-US" baseline="0" dirty="0" smtClean="0"/>
              <a:t> plots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	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solidFill>
                <a:schemeClr val="accent2">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solidFill>
                <a:schemeClr val="accent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18+6 formula approximate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60+6,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43+6 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39+6, talk a little more about how it relates to microscopy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21+6 add original video</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71+6 formula explain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"paper on this" before every project</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add comparison in most of the results to the existing best method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46 generalizability?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10</a:t>
            </a:fld>
            <a:endParaRPr lang="en-US"/>
          </a:p>
        </p:txBody>
      </p:sp>
    </p:spTree>
    <p:extLst>
      <p:ext uri="{BB962C8B-B14F-4D97-AF65-F5344CB8AC3E}">
        <p14:creationId xmlns:p14="http://schemas.microsoft.com/office/powerpoint/2010/main" val="50360967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endParaRPr lang="en-US" baseline="0" dirty="0" smtClean="0"/>
          </a:p>
          <a:p>
            <a:endParaRPr lang="en-US" baseline="0" dirty="0" smtClean="0"/>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104</a:t>
            </a:fld>
            <a:endParaRPr lang="en-US"/>
          </a:p>
        </p:txBody>
      </p:sp>
    </p:spTree>
    <p:extLst>
      <p:ext uri="{BB962C8B-B14F-4D97-AF65-F5344CB8AC3E}">
        <p14:creationId xmlns:p14="http://schemas.microsoft.com/office/powerpoint/2010/main" val="80487203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105</a:t>
            </a:fld>
            <a:endParaRPr lang="en-US"/>
          </a:p>
        </p:txBody>
      </p:sp>
    </p:spTree>
    <p:extLst>
      <p:ext uri="{BB962C8B-B14F-4D97-AF65-F5344CB8AC3E}">
        <p14:creationId xmlns:p14="http://schemas.microsoft.com/office/powerpoint/2010/main" val="17772053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106</a:t>
            </a:fld>
            <a:endParaRPr lang="en-US"/>
          </a:p>
        </p:txBody>
      </p:sp>
    </p:spTree>
    <p:extLst>
      <p:ext uri="{BB962C8B-B14F-4D97-AF65-F5344CB8AC3E}">
        <p14:creationId xmlns:p14="http://schemas.microsoft.com/office/powerpoint/2010/main" val="2144266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11</a:t>
            </a:fld>
            <a:endParaRPr lang="en-US"/>
          </a:p>
        </p:txBody>
      </p:sp>
    </p:spTree>
    <p:extLst>
      <p:ext uri="{BB962C8B-B14F-4D97-AF65-F5344CB8AC3E}">
        <p14:creationId xmlns:p14="http://schemas.microsoft.com/office/powerpoint/2010/main" val="1865168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before this slide, need to mention previous work: sift, region of interest </a:t>
            </a:r>
            <a:endParaRPr lang="en-US" dirty="0" smtClean="0"/>
          </a:p>
          <a:p>
            <a:endParaRPr lang="en-US" dirty="0" smtClean="0"/>
          </a:p>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12</a:t>
            </a:fld>
            <a:endParaRPr lang="en-US"/>
          </a:p>
        </p:txBody>
      </p:sp>
    </p:spTree>
    <p:extLst>
      <p:ext uri="{BB962C8B-B14F-4D97-AF65-F5344CB8AC3E}">
        <p14:creationId xmlns:p14="http://schemas.microsoft.com/office/powerpoint/2010/main" val="720106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14</a:t>
            </a:fld>
            <a:endParaRPr lang="en-US"/>
          </a:p>
        </p:txBody>
      </p:sp>
    </p:spTree>
    <p:extLst>
      <p:ext uri="{BB962C8B-B14F-4D97-AF65-F5344CB8AC3E}">
        <p14:creationId xmlns:p14="http://schemas.microsoft.com/office/powerpoint/2010/main" val="533098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TOOD: </a:t>
            </a:r>
            <a:r>
              <a:rPr lang="en-US" dirty="0" smtClean="0"/>
              <a:t>15: Consider sticking with where Jpeg cannot go, not trying to find a range where you are better by some measure </a:t>
            </a:r>
          </a:p>
          <a:p>
            <a:endParaRPr lang="en-US" dirty="0" smtClean="0"/>
          </a:p>
          <a:p>
            <a:endParaRPr lang="en-US" dirty="0" smtClean="0"/>
          </a:p>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15</a:t>
            </a:fld>
            <a:endParaRPr lang="en-US"/>
          </a:p>
        </p:txBody>
      </p:sp>
    </p:spTree>
    <p:extLst>
      <p:ext uri="{BB962C8B-B14F-4D97-AF65-F5344CB8AC3E}">
        <p14:creationId xmlns:p14="http://schemas.microsoft.com/office/powerpoint/2010/main" val="1469110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16</a:t>
            </a:fld>
            <a:endParaRPr lang="en-US"/>
          </a:p>
        </p:txBody>
      </p:sp>
    </p:spTree>
    <p:extLst>
      <p:ext uri="{BB962C8B-B14F-4D97-AF65-F5344CB8AC3E}">
        <p14:creationId xmlns:p14="http://schemas.microsoft.com/office/powerpoint/2010/main" val="343679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Involves</a:t>
            </a:r>
            <a:r>
              <a:rPr lang="en-US" baseline="0" dirty="0" smtClean="0"/>
              <a:t> </a:t>
            </a:r>
            <a:r>
              <a:rPr lang="en-US" baseline="0" dirty="0" err="1" smtClean="0"/>
              <a:t>spetial</a:t>
            </a:r>
            <a:r>
              <a:rPr lang="en-US" baseline="0" dirty="0" smtClean="0"/>
              <a:t> hardware including BLE beacons</a:t>
            </a:r>
          </a:p>
          <a:p>
            <a:endParaRPr lang="en-US" baseline="0" dirty="0" smtClean="0"/>
          </a:p>
          <a:p>
            <a:r>
              <a:rPr lang="en-US" baseline="0" dirty="0" smtClean="0"/>
              <a:t>A BLE beacon (shown </a:t>
            </a:r>
            <a:r>
              <a:rPr lang="en-US" baseline="0" dirty="0" err="1" smtClean="0"/>
              <a:t>uppler</a:t>
            </a:r>
            <a:r>
              <a:rPr lang="en-US" baseline="0" dirty="0" smtClean="0"/>
              <a:t> right) is a battery powered hardware broadcasting small packet of data to nearby mobile devices,</a:t>
            </a:r>
          </a:p>
          <a:p>
            <a:r>
              <a:rPr lang="en-US" baseline="0" dirty="0" smtClean="0"/>
              <a:t>usually it is an URL, as a content location info, and the mobile devices get the actual </a:t>
            </a:r>
            <a:r>
              <a:rPr lang="en-US" baseline="0" dirty="0" err="1" smtClean="0"/>
              <a:t>contnet</a:t>
            </a:r>
            <a:r>
              <a:rPr lang="en-US" baseline="0" dirty="0" smtClean="0"/>
              <a:t> from internet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17</a:t>
            </a:fld>
            <a:endParaRPr lang="en-US"/>
          </a:p>
        </p:txBody>
      </p:sp>
    </p:spTree>
    <p:extLst>
      <p:ext uri="{BB962C8B-B14F-4D97-AF65-F5344CB8AC3E}">
        <p14:creationId xmlns:p14="http://schemas.microsoft.com/office/powerpoint/2010/main" val="1668607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18</a:t>
            </a:fld>
            <a:endParaRPr lang="en-US"/>
          </a:p>
        </p:txBody>
      </p:sp>
    </p:spTree>
    <p:extLst>
      <p:ext uri="{BB962C8B-B14F-4D97-AF65-F5344CB8AC3E}">
        <p14:creationId xmlns:p14="http://schemas.microsoft.com/office/powerpoint/2010/main" val="37379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19</a:t>
            </a:fld>
            <a:endParaRPr lang="en-US"/>
          </a:p>
        </p:txBody>
      </p:sp>
    </p:spTree>
    <p:extLst>
      <p:ext uri="{BB962C8B-B14F-4D97-AF65-F5344CB8AC3E}">
        <p14:creationId xmlns:p14="http://schemas.microsoft.com/office/powerpoint/2010/main" val="1125108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work is in the area of real time system and internet of things. In the real time system and internet of things community, the most important evaluation metric is energy consumption and execution time.</a:t>
            </a:r>
          </a:p>
          <a:p>
            <a:endParaRPr lang="en-US" baseline="0" dirty="0" smtClean="0"/>
          </a:p>
          <a:p>
            <a:r>
              <a:rPr lang="en-US" baseline="0" dirty="0" smtClean="0"/>
              <a:t>Then the challenge of storing large size data into BLE beacons can be explained by this plot of battery lifetime versus advertising interval. </a:t>
            </a:r>
          </a:p>
          <a:p>
            <a:r>
              <a:rPr lang="en-US" baseline="0" dirty="0" smtClean="0"/>
              <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20</a:t>
            </a:fld>
            <a:endParaRPr lang="en-US"/>
          </a:p>
        </p:txBody>
      </p:sp>
    </p:spTree>
    <p:extLst>
      <p:ext uri="{BB962C8B-B14F-4D97-AF65-F5344CB8AC3E}">
        <p14:creationId xmlns:p14="http://schemas.microsoft.com/office/powerpoint/2010/main" val="158674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this</a:t>
            </a:r>
            <a:r>
              <a:rPr lang="en-US" baseline="0" dirty="0" smtClean="0"/>
              <a:t> formulated as, when the allowable latency for the data delivery is fixed, the beacon lifetime is </a:t>
            </a:r>
            <a:r>
              <a:rPr lang="en-US" baseline="0" dirty="0" err="1" smtClean="0"/>
              <a:t>propotional</a:t>
            </a:r>
            <a:r>
              <a:rPr lang="en-US" baseline="0" dirty="0" smtClean="0"/>
              <a:t> to the number of beacons we use, and beacon payload size, and inverse </a:t>
            </a:r>
            <a:r>
              <a:rPr lang="en-US" baseline="0" dirty="0" err="1" smtClean="0"/>
              <a:t>propertional</a:t>
            </a:r>
            <a:r>
              <a:rPr lang="en-US" baseline="0" dirty="0" smtClean="0"/>
              <a:t> to the given data size.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21</a:t>
            </a:fld>
            <a:endParaRPr lang="en-US"/>
          </a:p>
        </p:txBody>
      </p:sp>
    </p:spTree>
    <p:extLst>
      <p:ext uri="{BB962C8B-B14F-4D97-AF65-F5344CB8AC3E}">
        <p14:creationId xmlns:p14="http://schemas.microsoft.com/office/powerpoint/2010/main" val="1597826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22</a:t>
            </a:fld>
            <a:endParaRPr lang="en-US"/>
          </a:p>
        </p:txBody>
      </p:sp>
    </p:spTree>
    <p:extLst>
      <p:ext uri="{BB962C8B-B14F-4D97-AF65-F5344CB8AC3E}">
        <p14:creationId xmlns:p14="http://schemas.microsoft.com/office/powerpoint/2010/main" val="1122745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23</a:t>
            </a:fld>
            <a:endParaRPr lang="en-US"/>
          </a:p>
        </p:txBody>
      </p:sp>
    </p:spTree>
    <p:extLst>
      <p:ext uri="{BB962C8B-B14F-4D97-AF65-F5344CB8AC3E}">
        <p14:creationId xmlns:p14="http://schemas.microsoft.com/office/powerpoint/2010/main" val="888216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strike="noStrike" baseline="0" dirty="0" smtClean="0"/>
              <a:t>TODO: </a:t>
            </a:r>
            <a:r>
              <a:rPr lang="en-US" dirty="0" smtClean="0"/>
              <a:t>24: This motivation works better in terms of the microscopy video project, because it is video. </a:t>
            </a:r>
          </a:p>
          <a:p>
            <a:r>
              <a:rPr lang="en-US" dirty="0" smtClean="0"/>
              <a:t>24: Show here or before a table of minimum sizes for available techniques, and what is needed by your system. </a:t>
            </a:r>
          </a:p>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24</a:t>
            </a:fld>
            <a:endParaRPr lang="en-US"/>
          </a:p>
        </p:txBody>
      </p:sp>
    </p:spTree>
    <p:extLst>
      <p:ext uri="{BB962C8B-B14F-4D97-AF65-F5344CB8AC3E}">
        <p14:creationId xmlns:p14="http://schemas.microsoft.com/office/powerpoint/2010/main" val="1207826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25</a:t>
            </a:fld>
            <a:endParaRPr lang="en-US"/>
          </a:p>
        </p:txBody>
      </p:sp>
    </p:spTree>
    <p:extLst>
      <p:ext uri="{BB962C8B-B14F-4D97-AF65-F5344CB8AC3E}">
        <p14:creationId xmlns:p14="http://schemas.microsoft.com/office/powerpoint/2010/main" val="1461313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26</a:t>
            </a:fld>
            <a:endParaRPr lang="en-US"/>
          </a:p>
        </p:txBody>
      </p:sp>
    </p:spTree>
    <p:extLst>
      <p:ext uri="{BB962C8B-B14F-4D97-AF65-F5344CB8AC3E}">
        <p14:creationId xmlns:p14="http://schemas.microsoft.com/office/powerpoint/2010/main" val="1965139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Here: use the road sign as example, replace the mug</a:t>
            </a:r>
          </a:p>
        </p:txBody>
      </p:sp>
      <p:sp>
        <p:nvSpPr>
          <p:cNvPr id="4" name="Slide Number Placeholder 3"/>
          <p:cNvSpPr>
            <a:spLocks noGrp="1"/>
          </p:cNvSpPr>
          <p:nvPr>
            <p:ph type="sldNum" sz="quarter" idx="10"/>
          </p:nvPr>
        </p:nvSpPr>
        <p:spPr/>
        <p:txBody>
          <a:bodyPr/>
          <a:lstStyle/>
          <a:p>
            <a:fld id="{E96F14FC-BB40-4246-9665-42C13106B21A}" type="slidenum">
              <a:rPr lang="en-US" smtClean="0"/>
              <a:t>27</a:t>
            </a:fld>
            <a:endParaRPr lang="en-US"/>
          </a:p>
        </p:txBody>
      </p:sp>
    </p:spTree>
    <p:extLst>
      <p:ext uri="{BB962C8B-B14F-4D97-AF65-F5344CB8AC3E}">
        <p14:creationId xmlns:p14="http://schemas.microsoft.com/office/powerpoint/2010/main" val="916847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28</a:t>
            </a:fld>
            <a:endParaRPr lang="en-US"/>
          </a:p>
        </p:txBody>
      </p:sp>
    </p:spTree>
    <p:extLst>
      <p:ext uri="{BB962C8B-B14F-4D97-AF65-F5344CB8AC3E}">
        <p14:creationId xmlns:p14="http://schemas.microsoft.com/office/powerpoint/2010/main" val="1025782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29</a:t>
            </a:fld>
            <a:endParaRPr lang="en-US"/>
          </a:p>
        </p:txBody>
      </p:sp>
    </p:spTree>
    <p:extLst>
      <p:ext uri="{BB962C8B-B14F-4D97-AF65-F5344CB8AC3E}">
        <p14:creationId xmlns:p14="http://schemas.microsoft.com/office/powerpoint/2010/main" val="1601990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solidFill>
                  <a:srgbClr val="FF0000"/>
                </a:solidFill>
              </a:rPr>
              <a:t>TODO:  [Consider using a different image</a:t>
            </a:r>
            <a:r>
              <a:rPr lang="en-US" baseline="0" dirty="0" smtClean="0">
                <a:solidFill>
                  <a:srgbClr val="FF0000"/>
                </a:solidFill>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a:t>
            </a:r>
            <a:r>
              <a:rPr lang="en-US" baseline="0" dirty="0" smtClean="0"/>
              <a:t> </a:t>
            </a:r>
            <a:r>
              <a:rPr lang="en-US" dirty="0" smtClean="0"/>
              <a:t>Tell us you’re talking first about extreme image compression, then in next section will do extreme video compression.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rgbClr val="FF0000"/>
                </a:solidFill>
              </a:rPr>
              <a:t>TODO: </a:t>
            </a:r>
            <a:r>
              <a:rPr lang="en-US" dirty="0" smtClean="0"/>
              <a:t>3: Consider adding two issues: (1) minimum size for compression, (2) same compression across image independent of knowledge of the parts of the image that are important.  List them explicitly. </a:t>
            </a:r>
          </a:p>
          <a:p>
            <a:endParaRPr lang="en-US" baseline="0" dirty="0" smtClean="0"/>
          </a:p>
          <a:p>
            <a:endParaRPr lang="en-US" baseline="0" dirty="0" smtClean="0"/>
          </a:p>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943603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30</a:t>
            </a:fld>
            <a:endParaRPr lang="en-US"/>
          </a:p>
        </p:txBody>
      </p:sp>
    </p:spTree>
    <p:extLst>
      <p:ext uri="{BB962C8B-B14F-4D97-AF65-F5344CB8AC3E}">
        <p14:creationId xmlns:p14="http://schemas.microsoft.com/office/powerpoint/2010/main" val="53391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31</a:t>
            </a:fld>
            <a:endParaRPr lang="en-US"/>
          </a:p>
        </p:txBody>
      </p:sp>
    </p:spTree>
    <p:extLst>
      <p:ext uri="{BB962C8B-B14F-4D97-AF65-F5344CB8AC3E}">
        <p14:creationId xmlns:p14="http://schemas.microsoft.com/office/powerpoint/2010/main" val="1839653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32</a:t>
            </a:fld>
            <a:endParaRPr lang="en-US"/>
          </a:p>
        </p:txBody>
      </p:sp>
    </p:spTree>
    <p:extLst>
      <p:ext uri="{BB962C8B-B14F-4D97-AF65-F5344CB8AC3E}">
        <p14:creationId xmlns:p14="http://schemas.microsoft.com/office/powerpoint/2010/main" val="1676097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TODO: </a:t>
            </a:r>
            <a:r>
              <a:rPr lang="en-US" dirty="0" smtClean="0"/>
              <a:t>Consider “Geocaching” as a driving application </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r>
              <a:rPr lang="en-US" baseline="0" dirty="0" smtClean="0"/>
              <a:t>I </a:t>
            </a:r>
            <a:r>
              <a:rPr lang="en-US" baseline="0" dirty="0" smtClean="0"/>
              <a:t>built a test set of images that covers both indoor and outdoor images, including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33</a:t>
            </a:fld>
            <a:endParaRPr lang="en-US"/>
          </a:p>
        </p:txBody>
      </p:sp>
    </p:spTree>
    <p:extLst>
      <p:ext uri="{BB962C8B-B14F-4D97-AF65-F5344CB8AC3E}">
        <p14:creationId xmlns:p14="http://schemas.microsoft.com/office/powerpoint/2010/main" val="4904996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TODO: </a:t>
            </a:r>
            <a:r>
              <a:rPr lang="en-US" dirty="0" smtClean="0"/>
              <a:t>34: Draw a line showing where you need to reach with your system.  Don’t draw the box where Jpeg winds wherever there is a comparison. </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r>
              <a:rPr lang="en-US" baseline="0" dirty="0" smtClean="0"/>
              <a:t>Green </a:t>
            </a:r>
            <a:r>
              <a:rPr lang="en-US" baseline="0" dirty="0" smtClean="0"/>
              <a:t>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34</a:t>
            </a:fld>
            <a:endParaRPr lang="en-US"/>
          </a:p>
        </p:txBody>
      </p:sp>
    </p:spTree>
    <p:extLst>
      <p:ext uri="{BB962C8B-B14F-4D97-AF65-F5344CB8AC3E}">
        <p14:creationId xmlns:p14="http://schemas.microsoft.com/office/powerpoint/2010/main" val="377894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TODO: </a:t>
            </a:r>
            <a:r>
              <a:rPr lang="en-US" dirty="0" smtClean="0"/>
              <a:t>35: Continue to add the paper reference for all slides that report results from a paper.  Consider putting original image on the right, and put a line between original and compression and label this.  *** Your image sizes are larger than the size you said you were able to handle.  Use this to motivate the reason for going to non-color images? ***  Consider showing Jpeg image that is a black square. </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r>
              <a:rPr lang="en-US" baseline="0" dirty="0" smtClean="0"/>
              <a:t>We </a:t>
            </a:r>
            <a:r>
              <a:rPr lang="en-US" baseline="0" dirty="0" smtClean="0"/>
              <a:t>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Orange dashed line shows the correct rate of making a random guess, which is  33% percent</a:t>
            </a:r>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35</a:t>
            </a:fld>
            <a:endParaRPr lang="en-US"/>
          </a:p>
        </p:txBody>
      </p:sp>
    </p:spTree>
    <p:extLst>
      <p:ext uri="{BB962C8B-B14F-4D97-AF65-F5344CB8AC3E}">
        <p14:creationId xmlns:p14="http://schemas.microsoft.com/office/powerpoint/2010/main" val="1712878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times we want to have</a:t>
            </a:r>
            <a:r>
              <a:rPr lang="en-US" baseline="0" dirty="0" smtClean="0"/>
              <a:t> systems that only store binary images, this is linked to a variety of </a:t>
            </a:r>
            <a:r>
              <a:rPr lang="en-US" baseline="0" dirty="0" err="1" smtClean="0"/>
              <a:t>sytems</a:t>
            </a:r>
            <a:r>
              <a:rPr lang="en-US" baseline="0" dirty="0" smtClean="0"/>
              <a:t> </a:t>
            </a:r>
            <a:r>
              <a:rPr lang="mr-IN" baseline="0" dirty="0" smtClean="0"/>
              <a:t>…</a:t>
            </a:r>
            <a:endParaRPr lang="en-US" baseline="0" dirty="0" smtClean="0"/>
          </a:p>
          <a:p>
            <a:r>
              <a:rPr lang="en-US" baseline="0" dirty="0" smtClean="0"/>
              <a:t>Applications include </a:t>
            </a:r>
            <a:endParaRPr lang="en-US" dirty="0" smtClean="0"/>
          </a:p>
          <a:p>
            <a:endParaRPr lang="en-US" dirty="0" smtClean="0"/>
          </a:p>
          <a:p>
            <a:r>
              <a:rPr lang="en-US" dirty="0" smtClean="0"/>
              <a:t>For the case </a:t>
            </a:r>
            <a:r>
              <a:rPr lang="en-US" dirty="0" err="1" smtClean="0"/>
              <a:t>ethat</a:t>
            </a:r>
            <a:r>
              <a:rPr lang="en-US" dirty="0" smtClean="0"/>
              <a:t> input image is binary,</a:t>
            </a:r>
          </a:p>
          <a:p>
            <a:r>
              <a:rPr lang="en-US" dirty="0" smtClean="0"/>
              <a:t>We</a:t>
            </a:r>
            <a:r>
              <a:rPr lang="en-US" baseline="0" dirty="0" smtClean="0"/>
              <a:t> have an alternative approach</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18975022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Why binary</a:t>
            </a:r>
            <a:r>
              <a:rPr lang="en-US" baseline="0" dirty="0" smtClean="0"/>
              <a:t> image:</a:t>
            </a:r>
          </a:p>
          <a:p>
            <a:r>
              <a:rPr lang="en-US" baseline="0" dirty="0" smtClean="0"/>
              <a:t>Symbols, hand written digits, custom navigation information</a:t>
            </a:r>
          </a:p>
          <a:p>
            <a:r>
              <a:rPr lang="en-US" baseline="0" dirty="0" err="1" smtClean="0"/>
              <a:t>Majorlly</a:t>
            </a:r>
            <a:r>
              <a:rPr lang="en-US" baseline="0" dirty="0" smtClean="0"/>
              <a:t> contains curves, patch-based </a:t>
            </a:r>
            <a:r>
              <a:rPr lang="en-US" baseline="0" dirty="0" err="1" smtClean="0"/>
              <a:t>compressoin</a:t>
            </a:r>
            <a:r>
              <a:rPr lang="en-US" baseline="0" dirty="0" smtClean="0"/>
              <a:t> can do better</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37</a:t>
            </a:fld>
            <a:endParaRPr lang="en-US"/>
          </a:p>
        </p:txBody>
      </p:sp>
    </p:spTree>
    <p:extLst>
      <p:ext uri="{BB962C8B-B14F-4D97-AF65-F5344CB8AC3E}">
        <p14:creationId xmlns:p14="http://schemas.microsoft.com/office/powerpoint/2010/main" val="13408198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38</a:t>
            </a:fld>
            <a:endParaRPr lang="en-US"/>
          </a:p>
        </p:txBody>
      </p:sp>
    </p:spTree>
    <p:extLst>
      <p:ext uri="{BB962C8B-B14F-4D97-AF65-F5344CB8AC3E}">
        <p14:creationId xmlns:p14="http://schemas.microsoft.com/office/powerpoint/2010/main" val="2275053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39</a:t>
            </a:fld>
            <a:endParaRPr lang="en-US"/>
          </a:p>
        </p:txBody>
      </p:sp>
    </p:spTree>
    <p:extLst>
      <p:ext uri="{BB962C8B-B14F-4D97-AF65-F5344CB8AC3E}">
        <p14:creationId xmlns:p14="http://schemas.microsoft.com/office/powerpoint/2010/main" val="659372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40</a:t>
            </a:fld>
            <a:endParaRPr lang="en-US"/>
          </a:p>
        </p:txBody>
      </p:sp>
    </p:spTree>
    <p:extLst>
      <p:ext uri="{BB962C8B-B14F-4D97-AF65-F5344CB8AC3E}">
        <p14:creationId xmlns:p14="http://schemas.microsoft.com/office/powerpoint/2010/main" val="1218332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41</a:t>
            </a:fld>
            <a:endParaRPr lang="en-US"/>
          </a:p>
        </p:txBody>
      </p:sp>
    </p:spTree>
    <p:extLst>
      <p:ext uri="{BB962C8B-B14F-4D97-AF65-F5344CB8AC3E}">
        <p14:creationId xmlns:p14="http://schemas.microsoft.com/office/powerpoint/2010/main" val="92248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42</a:t>
            </a:fld>
            <a:endParaRPr lang="en-US"/>
          </a:p>
        </p:txBody>
      </p:sp>
    </p:spTree>
    <p:extLst>
      <p:ext uri="{BB962C8B-B14F-4D97-AF65-F5344CB8AC3E}">
        <p14:creationId xmlns:p14="http://schemas.microsoft.com/office/powerpoint/2010/main" val="12081460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43</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a:t>
            </a:r>
            <a:r>
              <a:rPr lang="en-US" dirty="0" smtClean="0"/>
              <a:t>44: Second part: move to prior work and why it is not sufficient, and the full slide to after the presentation of the approach.  Also list all available techniques. </a:t>
            </a:r>
          </a:p>
          <a:p>
            <a:endParaRPr lang="en-US" dirty="0" smtClean="0"/>
          </a:p>
          <a:p>
            <a:endParaRPr lang="en-US" dirty="0" smtClean="0"/>
          </a:p>
          <a:p>
            <a:r>
              <a:rPr lang="en-US" dirty="0" smtClean="0"/>
              <a:t>This </a:t>
            </a:r>
            <a:r>
              <a:rPr lang="en-US" dirty="0" smtClean="0"/>
              <a:t>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44</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45</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only contains noise, can be </a:t>
            </a:r>
            <a:r>
              <a:rPr lang="en-US" baseline="0" dirty="0" err="1" smtClean="0"/>
              <a:t>modeld</a:t>
            </a:r>
            <a:r>
              <a:rPr lang="en-US" baseline="0" dirty="0" smtClean="0"/>
              <a:t> by a a Gaussian and </a:t>
            </a:r>
            <a:r>
              <a:rPr lang="en-US" baseline="0" dirty="0" err="1" smtClean="0"/>
              <a:t>poisson</a:t>
            </a:r>
            <a:r>
              <a:rPr lang="en-US" baseline="0" dirty="0" smtClean="0"/>
              <a:t> </a:t>
            </a:r>
            <a:r>
              <a:rPr lang="en-US" baseline="0" dirty="0" err="1" smtClean="0"/>
              <a:t>distributin</a:t>
            </a:r>
            <a:r>
              <a:rPr lang="en-US" baseline="0" dirty="0" smtClean="0"/>
              <a:t>, parameterized by two </a:t>
            </a:r>
            <a:r>
              <a:rPr lang="en-US" baseline="0" dirty="0" err="1" smtClean="0"/>
              <a:t>numbrs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46</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47</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48</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better</a:t>
            </a:r>
            <a:r>
              <a:rPr lang="en-US" baseline="0" dirty="0" smtClean="0"/>
              <a:t> shows the original video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49</a:t>
            </a:fld>
            <a:endParaRPr lang="en-US"/>
          </a:p>
        </p:txBody>
      </p:sp>
    </p:spTree>
    <p:extLst>
      <p:ext uri="{BB962C8B-B14F-4D97-AF65-F5344CB8AC3E}">
        <p14:creationId xmlns:p14="http://schemas.microsoft.com/office/powerpoint/2010/main" val="1817098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rgbClr val="FF0000"/>
                </a:solidFill>
              </a:rPr>
              <a:t>TODO:  [Consider using a different image</a:t>
            </a:r>
            <a:r>
              <a:rPr lang="en-US" baseline="0" dirty="0" smtClean="0">
                <a:solidFill>
                  <a:srgbClr val="FF0000"/>
                </a:solidFill>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TODO: Need to mention the SIFT region of interest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50</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51</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52</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53</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54</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this</a:t>
            </a:r>
            <a:r>
              <a:rPr lang="en-US" baseline="0" dirty="0" smtClean="0"/>
              <a:t> plot can come earlier</a:t>
            </a:r>
            <a:endParaRPr lang="en-US" dirty="0" smtClean="0"/>
          </a:p>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55</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56</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57</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58</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We claim that the compression is good when we have two sets of result statistically indistinguishable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59</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a:t>
            </a:r>
            <a:r>
              <a:rPr lang="en-US" baseline="0" dirty="0" err="1" smtClean="0"/>
              <a:t>measrues</a:t>
            </a:r>
            <a:r>
              <a:rPr lang="en-US" baseline="0" dirty="0" smtClean="0"/>
              <a:t> the </a:t>
            </a:r>
            <a:r>
              <a:rPr lang="en-US" baseline="0" dirty="0" err="1" smtClean="0"/>
              <a:t>suprmium</a:t>
            </a:r>
            <a:r>
              <a:rPr lang="en-US" baseline="0" dirty="0" smtClean="0"/>
              <a:t> on </a:t>
            </a:r>
            <a:r>
              <a:rPr lang="en-US" baseline="0" dirty="0" err="1" smtClean="0"/>
              <a:t>differnces</a:t>
            </a:r>
            <a:r>
              <a:rPr lang="en-US" baseline="0" dirty="0" smtClean="0"/>
              <a:t> two </a:t>
            </a:r>
            <a:r>
              <a:rPr lang="en-US" baseline="0" dirty="0" err="1" smtClean="0"/>
              <a:t>emprircal</a:t>
            </a:r>
            <a:r>
              <a:rPr lang="en-US" baseline="0" dirty="0" smtClean="0"/>
              <a:t> distributions </a:t>
            </a:r>
            <a:r>
              <a:rPr lang="en-US" baseline="0" dirty="0" err="1" smtClean="0"/>
              <a:t>functiosn</a:t>
            </a:r>
            <a:r>
              <a:rPr lang="en-US" baseline="0" dirty="0" smtClean="0"/>
              <a:t> for two set of </a:t>
            </a:r>
            <a:r>
              <a:rPr lang="en-US" baseline="0" dirty="0" err="1" smtClean="0"/>
              <a:t>sampels</a:t>
            </a:r>
            <a:r>
              <a:rPr lang="en-US" baseline="0" dirty="0" smtClean="0"/>
              <a:t>, two set of samples are considered from two distributions when </a:t>
            </a:r>
            <a:r>
              <a:rPr lang="en-US" baseline="0" dirty="0" err="1" smtClean="0"/>
              <a:t>Dnn</a:t>
            </a:r>
            <a:r>
              <a:rPr lang="en-US" baseline="0" dirty="0" smtClean="0"/>
              <a:t> &gt; c(a) \</a:t>
            </a:r>
            <a:r>
              <a:rPr lang="en-US" baseline="0" dirty="0" err="1" smtClean="0"/>
              <a:t>sqrt</a:t>
            </a:r>
            <a:r>
              <a:rPr lang="en-US" baseline="0" dirty="0" smtClean="0"/>
              <a:t>(</a:t>
            </a:r>
            <a:r>
              <a:rPr lang="en-US" baseline="0" dirty="0" err="1" smtClean="0"/>
              <a:t>n+n</a:t>
            </a:r>
            <a:r>
              <a:rPr lang="en-US" baseline="0" dirty="0" smtClean="0"/>
              <a:t>’)/</a:t>
            </a:r>
            <a:r>
              <a:rPr lang="en-US" baseline="0" dirty="0" err="1" smtClean="0"/>
              <a:t>nn</a:t>
            </a:r>
            <a:r>
              <a:rPr lang="en-US" baseline="0" dirty="0" smtClean="0"/>
              <a:t>’</a:t>
            </a:r>
          </a:p>
          <a:p>
            <a:endParaRPr lang="en-US" baseline="0" dirty="0" smtClean="0"/>
          </a:p>
          <a:p>
            <a:r>
              <a:rPr lang="en-US" baseline="0" dirty="0" smtClean="0"/>
              <a:t>KL divergence tells the amount of information lost when Q is used to approximate P.</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60</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61: Aside: this means that it enables more accurate estimation, but it changes the estimation from the original. </a:t>
            </a:r>
          </a:p>
          <a:p>
            <a:endParaRPr lang="en-US" dirty="0" smtClean="0"/>
          </a:p>
          <a:p>
            <a:r>
              <a:rPr lang="en-US" dirty="0" smtClean="0"/>
              <a:t>Fitted </a:t>
            </a:r>
            <a:r>
              <a:rPr lang="en-US" dirty="0" smtClean="0"/>
              <a:t>distribution of analysis result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61</a:t>
            </a:fld>
            <a:endParaRPr lang="en-US"/>
          </a:p>
        </p:txBody>
      </p:sp>
    </p:spTree>
    <p:extLst>
      <p:ext uri="{BB962C8B-B14F-4D97-AF65-F5344CB8AC3E}">
        <p14:creationId xmlns:p14="http://schemas.microsoft.com/office/powerpoint/2010/main" val="1465035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TODO; </a:t>
            </a:r>
            <a:r>
              <a:rPr lang="en-US" dirty="0" smtClean="0"/>
              <a:t>62: Replace “p” with “significance level” or something.  And describe what it means.  Replace the 10^ with 10, 100, 1000, 10000.  Only plot out to 1000 in each case. </a:t>
            </a:r>
          </a:p>
          <a:p>
            <a:r>
              <a:rPr lang="en-US" dirty="0" smtClean="0"/>
              <a:t>Include an image from the synthesized and real data. </a:t>
            </a:r>
          </a:p>
          <a:p>
            <a:endParaRPr lang="en-US" dirty="0" smtClean="0"/>
          </a:p>
          <a:p>
            <a:r>
              <a:rPr lang="en-US" dirty="0" smtClean="0"/>
              <a:t>I </a:t>
            </a:r>
            <a:r>
              <a:rPr lang="en-US" dirty="0" smtClean="0"/>
              <a:t>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62</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63: We should figure out why we don’t do better.  Try it on other video types and see if we get improvement.  If not, we’re in trouble.  Maybe fluorescence bead tracking.</a:t>
            </a:r>
            <a:endParaRPr lang="en-US" dirty="0" smtClean="0"/>
          </a:p>
          <a:p>
            <a:endParaRPr lang="en-US" dirty="0" smtClean="0"/>
          </a:p>
          <a:p>
            <a:r>
              <a:rPr lang="en-US" dirty="0" smtClean="0"/>
              <a:t>For </a:t>
            </a:r>
            <a:r>
              <a:rPr lang="en-US" dirty="0" smtClean="0"/>
              <a:t>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63</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64</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65</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66</a:t>
            </a:fld>
            <a:endParaRPr lang="en-US"/>
          </a:p>
        </p:txBody>
      </p:sp>
    </p:spTree>
    <p:extLst>
      <p:ext uri="{BB962C8B-B14F-4D97-AF65-F5344CB8AC3E}">
        <p14:creationId xmlns:p14="http://schemas.microsoft.com/office/powerpoint/2010/main" val="18197505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67</a:t>
            </a:fld>
            <a:endParaRPr lang="en-US"/>
          </a:p>
        </p:txBody>
      </p:sp>
    </p:spTree>
    <p:extLst>
      <p:ext uri="{BB962C8B-B14F-4D97-AF65-F5344CB8AC3E}">
        <p14:creationId xmlns:p14="http://schemas.microsoft.com/office/powerpoint/2010/main" val="361047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problem statement of this part of my research is </a:t>
            </a:r>
          </a:p>
          <a:p>
            <a:r>
              <a:rPr lang="en-US" baseline="0" dirty="0" smtClean="0"/>
              <a:t>Looking at the current state of art </a:t>
            </a:r>
            <a:r>
              <a:rPr lang="mr-IN" baseline="0" dirty="0" smtClean="0"/>
              <a:t>…</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68</a:t>
            </a:fld>
            <a:endParaRPr lang="en-US"/>
          </a:p>
        </p:txBody>
      </p:sp>
    </p:spTree>
    <p:extLst>
      <p:ext uri="{BB962C8B-B14F-4D97-AF65-F5344CB8AC3E}">
        <p14:creationId xmlns:p14="http://schemas.microsoft.com/office/powerpoint/2010/main" val="17086482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problem statement of this part of my research is </a:t>
            </a:r>
          </a:p>
          <a:p>
            <a:r>
              <a:rPr lang="en-US" baseline="0" dirty="0" smtClean="0"/>
              <a:t>Looking at the current state of art </a:t>
            </a:r>
            <a:r>
              <a:rPr lang="mr-IN" baseline="0" dirty="0" smtClean="0"/>
              <a:t>…</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69</a:t>
            </a:fld>
            <a:endParaRPr lang="en-US"/>
          </a:p>
        </p:txBody>
      </p:sp>
    </p:spTree>
    <p:extLst>
      <p:ext uri="{BB962C8B-B14F-4D97-AF65-F5344CB8AC3E}">
        <p14:creationId xmlns:p14="http://schemas.microsoft.com/office/powerpoint/2010/main" val="279058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481521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problem statement of this part of my research is </a:t>
            </a:r>
          </a:p>
          <a:p>
            <a:r>
              <a:rPr lang="en-US" baseline="0" dirty="0" smtClean="0"/>
              <a:t>Looking at the current state of art </a:t>
            </a:r>
            <a:r>
              <a:rPr lang="mr-IN" baseline="0" dirty="0" smtClean="0"/>
              <a:t>…</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15515622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are the first xxx</a:t>
            </a:r>
          </a:p>
          <a:p>
            <a:r>
              <a:rPr lang="en-US" baseline="0" dirty="0" smtClean="0"/>
              <a:t>Benefits of the system include </a:t>
            </a:r>
            <a:r>
              <a:rPr lang="mr-IN" baseline="0" dirty="0" smtClean="0"/>
              <a:t>…</a:t>
            </a:r>
            <a:r>
              <a:rPr lang="en-US" baseline="0" dirty="0" smtClean="0"/>
              <a: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72</a:t>
            </a:fld>
            <a:endParaRPr lang="en-US"/>
          </a:p>
        </p:txBody>
      </p:sp>
    </p:spTree>
    <p:extLst>
      <p:ext uri="{BB962C8B-B14F-4D97-AF65-F5344CB8AC3E}">
        <p14:creationId xmlns:p14="http://schemas.microsoft.com/office/powerpoint/2010/main" val="10609824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73</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74</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75</a:t>
            </a:fld>
            <a:endParaRPr lang="en-US"/>
          </a:p>
        </p:txBody>
      </p:sp>
    </p:spTree>
    <p:extLst>
      <p:ext uri="{BB962C8B-B14F-4D97-AF65-F5344CB8AC3E}">
        <p14:creationId xmlns:p14="http://schemas.microsoft.com/office/powerpoint/2010/main" val="2913311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76</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78</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79</a:t>
            </a:fld>
            <a:endParaRPr lang="en-US"/>
          </a:p>
        </p:txBody>
      </p:sp>
    </p:spTree>
    <p:extLst>
      <p:ext uri="{BB962C8B-B14F-4D97-AF65-F5344CB8AC3E}">
        <p14:creationId xmlns:p14="http://schemas.microsoft.com/office/powerpoint/2010/main" val="12445299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80</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6198455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81</a:t>
            </a:fld>
            <a:endParaRPr lang="en-US"/>
          </a:p>
        </p:txBody>
      </p:sp>
    </p:spTree>
    <p:extLst>
      <p:ext uri="{BB962C8B-B14F-4D97-AF65-F5344CB8AC3E}">
        <p14:creationId xmlns:p14="http://schemas.microsoft.com/office/powerpoint/2010/main" val="19676229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82</a:t>
            </a:fld>
            <a:endParaRPr lang="en-US"/>
          </a:p>
        </p:txBody>
      </p:sp>
    </p:spTree>
    <p:extLst>
      <p:ext uri="{BB962C8B-B14F-4D97-AF65-F5344CB8AC3E}">
        <p14:creationId xmlns:p14="http://schemas.microsoft.com/office/powerpoint/2010/main" val="6692099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83</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84</a:t>
            </a:fld>
            <a:endParaRPr lang="en-US"/>
          </a:p>
        </p:txBody>
      </p:sp>
    </p:spTree>
    <p:extLst>
      <p:ext uri="{BB962C8B-B14F-4D97-AF65-F5344CB8AC3E}">
        <p14:creationId xmlns:p14="http://schemas.microsoft.com/office/powerpoint/2010/main" val="4217942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85</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86</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89</a:t>
            </a:fld>
            <a:endParaRPr lang="en-US"/>
          </a:p>
        </p:txBody>
      </p:sp>
    </p:spTree>
    <p:extLst>
      <p:ext uri="{BB962C8B-B14F-4D97-AF65-F5344CB8AC3E}">
        <p14:creationId xmlns:p14="http://schemas.microsoft.com/office/powerpoint/2010/main" val="9705775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TODO:</a:t>
            </a:r>
            <a:r>
              <a:rPr lang="en-US" baseline="0" dirty="0" smtClean="0"/>
              <a:t> fuck this slide, make it based on data</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90</a:t>
            </a:fld>
            <a:endParaRPr lang="en-US"/>
          </a:p>
        </p:txBody>
      </p:sp>
    </p:spTree>
    <p:extLst>
      <p:ext uri="{BB962C8B-B14F-4D97-AF65-F5344CB8AC3E}">
        <p14:creationId xmlns:p14="http://schemas.microsoft.com/office/powerpoint/2010/main" val="11265731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91</a:t>
            </a:fld>
            <a:endParaRPr lang="en-US"/>
          </a:p>
        </p:txBody>
      </p:sp>
    </p:spTree>
    <p:extLst>
      <p:ext uri="{BB962C8B-B14F-4D97-AF65-F5344CB8AC3E}">
        <p14:creationId xmlns:p14="http://schemas.microsoft.com/office/powerpoint/2010/main" val="9365315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93</a:t>
            </a:fld>
            <a:endParaRPr lang="en-US"/>
          </a:p>
        </p:txBody>
      </p:sp>
    </p:spTree>
    <p:extLst>
      <p:ext uri="{BB962C8B-B14F-4D97-AF65-F5344CB8AC3E}">
        <p14:creationId xmlns:p14="http://schemas.microsoft.com/office/powerpoint/2010/main" val="1368937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4090283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94</a:t>
            </a:fld>
            <a:endParaRPr lang="en-US"/>
          </a:p>
        </p:txBody>
      </p:sp>
    </p:spTree>
    <p:extLst>
      <p:ext uri="{BB962C8B-B14F-4D97-AF65-F5344CB8AC3E}">
        <p14:creationId xmlns:p14="http://schemas.microsoft.com/office/powerpoint/2010/main" val="36517845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95</a:t>
            </a:fld>
            <a:endParaRPr lang="en-US"/>
          </a:p>
        </p:txBody>
      </p:sp>
    </p:spTree>
    <p:extLst>
      <p:ext uri="{BB962C8B-B14F-4D97-AF65-F5344CB8AC3E}">
        <p14:creationId xmlns:p14="http://schemas.microsoft.com/office/powerpoint/2010/main" val="20773564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96</a:t>
            </a:fld>
            <a:endParaRPr lang="en-US"/>
          </a:p>
        </p:txBody>
      </p:sp>
    </p:spTree>
    <p:extLst>
      <p:ext uri="{BB962C8B-B14F-4D97-AF65-F5344CB8AC3E}">
        <p14:creationId xmlns:p14="http://schemas.microsoft.com/office/powerpoint/2010/main" val="13365963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97</a:t>
            </a:fld>
            <a:endParaRPr lang="en-US"/>
          </a:p>
        </p:txBody>
      </p:sp>
    </p:spTree>
    <p:extLst>
      <p:ext uri="{BB962C8B-B14F-4D97-AF65-F5344CB8AC3E}">
        <p14:creationId xmlns:p14="http://schemas.microsoft.com/office/powerpoint/2010/main" val="126831430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p>
          <a:p>
            <a:endParaRPr lang="en-US" b="1" baseline="0" dirty="0" smtClean="0"/>
          </a:p>
          <a:p>
            <a:r>
              <a:rPr lang="en-US" b="1" baseline="0" dirty="0" smtClean="0"/>
              <a:t>list some sample image</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98</a:t>
            </a:fld>
            <a:endParaRPr lang="en-US"/>
          </a:p>
        </p:txBody>
      </p:sp>
    </p:spTree>
    <p:extLst>
      <p:ext uri="{BB962C8B-B14F-4D97-AF65-F5344CB8AC3E}">
        <p14:creationId xmlns:p14="http://schemas.microsoft.com/office/powerpoint/2010/main" val="159912476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each curve being one method for generating patches</a:t>
            </a:r>
          </a:p>
          <a:p>
            <a:endParaRPr lang="en-US" baseline="0" dirty="0" smtClean="0"/>
          </a:p>
          <a:p>
            <a:r>
              <a:rPr lang="en-US" baseline="0" dirty="0" smtClean="0"/>
              <a:t>here we also tried to make a patch generated from k-</a:t>
            </a:r>
            <a:r>
              <a:rPr lang="en-US" baseline="0" dirty="0" err="1" smtClean="0"/>
              <a:t>menas</a:t>
            </a:r>
            <a:r>
              <a:rPr lang="en-US" baseline="0" dirty="0" smtClean="0"/>
              <a:t> on MNIST handwritten digit dataset</a:t>
            </a:r>
          </a:p>
          <a:p>
            <a:endParaRPr lang="en-US" baseline="0" dirty="0" smtClean="0"/>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99</a:t>
            </a:fld>
            <a:endParaRPr lang="en-US"/>
          </a:p>
        </p:txBody>
      </p:sp>
    </p:spTree>
    <p:extLst>
      <p:ext uri="{BB962C8B-B14F-4D97-AF65-F5344CB8AC3E}">
        <p14:creationId xmlns:p14="http://schemas.microsoft.com/office/powerpoint/2010/main" val="14701636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For binary image, the</a:t>
            </a:r>
            <a:r>
              <a:rPr lang="en-US" baseline="0" dirty="0" smtClean="0"/>
              <a:t> best method would be using </a:t>
            </a:r>
            <a:r>
              <a:rPr lang="en-US" baseline="0" dirty="0" err="1" smtClean="0"/>
              <a:t>ibank</a:t>
            </a:r>
            <a:r>
              <a:rPr lang="en-US" baseline="0" dirty="0" smtClean="0"/>
              <a:t> of  patches </a:t>
            </a:r>
            <a:endParaRPr lang="en-US" dirty="0" smtClean="0"/>
          </a:p>
          <a:p>
            <a:r>
              <a:rPr lang="en-US" dirty="0" smtClean="0"/>
              <a:t>Each</a:t>
            </a:r>
            <a:r>
              <a:rPr lang="en-US" baseline="0" dirty="0" smtClean="0"/>
              <a:t> grid is similar to this patch</a:t>
            </a:r>
          </a:p>
          <a:p>
            <a:endParaRPr lang="en-US" baseline="0" dirty="0" smtClean="0"/>
          </a:p>
          <a:p>
            <a:r>
              <a:rPr lang="en-US" baseline="0" dirty="0" smtClean="0"/>
              <a:t>To generate the set of patches, one approach that actually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100</a:t>
            </a:fld>
            <a:endParaRPr lang="en-US"/>
          </a:p>
        </p:txBody>
      </p:sp>
    </p:spTree>
    <p:extLst>
      <p:ext uri="{BB962C8B-B14F-4D97-AF65-F5344CB8AC3E}">
        <p14:creationId xmlns:p14="http://schemas.microsoft.com/office/powerpoint/2010/main" val="16873630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101</a:t>
            </a:fld>
            <a:endParaRPr lang="en-US"/>
          </a:p>
        </p:txBody>
      </p:sp>
    </p:spTree>
    <p:extLst>
      <p:ext uri="{BB962C8B-B14F-4D97-AF65-F5344CB8AC3E}">
        <p14:creationId xmlns:p14="http://schemas.microsoft.com/office/powerpoint/2010/main" val="7359203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102</a:t>
            </a:fld>
            <a:endParaRPr lang="en-US"/>
          </a:p>
        </p:txBody>
      </p:sp>
    </p:spTree>
    <p:extLst>
      <p:ext uri="{BB962C8B-B14F-4D97-AF65-F5344CB8AC3E}">
        <p14:creationId xmlns:p14="http://schemas.microsoft.com/office/powerpoint/2010/main" val="14811187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103</a:t>
            </a:fld>
            <a:endParaRPr lang="en-US"/>
          </a:p>
        </p:txBody>
      </p:sp>
    </p:spTree>
    <p:extLst>
      <p:ext uri="{BB962C8B-B14F-4D97-AF65-F5344CB8AC3E}">
        <p14:creationId xmlns:p14="http://schemas.microsoft.com/office/powerpoint/2010/main" val="1839742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4/29/17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4/29/17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4/29/17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4/29/17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4/29/17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4/29/17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4/29/17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9.png"/><Relationship Id="rId11"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32.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3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_rels/slide104.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570.png"/><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35.png"/></Relationships>
</file>

<file path=ppt/slides/_rels/slide10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124.png"/><Relationship Id="rId5"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9.png"/><Relationship Id="rId9"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5" Type="http://schemas.openxmlformats.org/officeDocument/2006/relationships/image" Target="../media/image21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8.png"/><Relationship Id="rId8"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image" Target="../media/image32.jpg"/><Relationship Id="rId7" Type="http://schemas.openxmlformats.org/officeDocument/2006/relationships/image" Target="../media/image33.png"/><Relationship Id="rId8" Type="http://schemas.openxmlformats.org/officeDocument/2006/relationships/image" Target="../media/image34.jpg"/><Relationship Id="rId9" Type="http://schemas.openxmlformats.org/officeDocument/2006/relationships/comments" Target="../comments/comment3.xm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comments" Target="../comments/comment4.xm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0.emf"/></Relationships>
</file>

<file path=ppt/slides/_rels/slide29.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tiff"/><Relationship Id="rId7" Type="http://schemas.openxmlformats.org/officeDocument/2006/relationships/comments" Target="../comments/comment5.xm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emf"/></Relationships>
</file>

<file path=ppt/slides/_rels/slide32.xml.rels><?xml version="1.0" encoding="UTF-8" standalone="yes"?>
<Relationships xmlns="http://schemas.openxmlformats.org/package/2006/relationships"><Relationship Id="rId3" Type="http://schemas.openxmlformats.org/officeDocument/2006/relationships/image" Target="../media/image1060.png"/><Relationship Id="rId4" Type="http://schemas.openxmlformats.org/officeDocument/2006/relationships/image" Target="../media/image1070.png"/><Relationship Id="rId5"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6.emf"/></Relationships>
</file>

<file path=ppt/slides/_rels/slide35.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84.png"/><Relationship Id="rId5" Type="http://schemas.openxmlformats.org/officeDocument/2006/relationships/image" Target="../media/image55.png"/><Relationship Id="rId6" Type="http://schemas.openxmlformats.org/officeDocument/2006/relationships/image" Target="../media/image51.png"/><Relationship Id="rId7" Type="http://schemas.openxmlformats.org/officeDocument/2006/relationships/image" Target="../media/image52.e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emf"/><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63.png"/><Relationship Id="rId11"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8.png"/><Relationship Id="rId8"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2.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43.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png"/><Relationship Id="rId5" Type="http://schemas.openxmlformats.org/officeDocument/2006/relationships/image" Target="../media/image67.jpe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4.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8.emf"/></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tiff"/><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72.emf"/><Relationship Id="rId4" Type="http://schemas.openxmlformats.org/officeDocument/2006/relationships/image" Target="../media/image270.png"/><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8.xml"/><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1" Type="http://schemas.microsoft.com/office/2007/relationships/media" Target="../media/media2.mpeg"/><Relationship Id="rId2" Type="http://schemas.openxmlformats.org/officeDocument/2006/relationships/video" Target="../media/media2.m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7.jp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83.png"/></Relationships>
</file>

<file path=ppt/slides/_rels/slide54.xml.rels><?xml version="1.0" encoding="UTF-8" standalone="yes"?>
<Relationships xmlns="http://schemas.openxmlformats.org/package/2006/relationships"><Relationship Id="rId11" Type="http://schemas.openxmlformats.org/officeDocument/2006/relationships/image" Target="../media/image85.png"/><Relationship Id="rId12" Type="http://schemas.openxmlformats.org/officeDocument/2006/relationships/image" Target="../media/image86.png"/><Relationship Id="rId13" Type="http://schemas.openxmlformats.org/officeDocument/2006/relationships/image" Target="../media/image87.png"/><Relationship Id="rId14" Type="http://schemas.openxmlformats.org/officeDocument/2006/relationships/image" Target="../media/image88.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56.xml"/><Relationship Id="rId5" Type="http://schemas.openxmlformats.org/officeDocument/2006/relationships/image" Target="../media/image90.png"/><Relationship Id="rId6" Type="http://schemas.openxmlformats.org/officeDocument/2006/relationships/image" Target="../media/image91.png"/><Relationship Id="rId1" Type="http://schemas.microsoft.com/office/2007/relationships/media" Target="../media/media7.mpeg"/><Relationship Id="rId2" Type="http://schemas.openxmlformats.org/officeDocument/2006/relationships/video" Target="../media/media7.mpeg"/></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emf"/><Relationship Id="rId6" Type="http://schemas.openxmlformats.org/officeDocument/2006/relationships/image" Target="../media/image95.pn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package" Target="../embeddings/Microsoft_Word_Document1.docx"/><Relationship Id="rId5" Type="http://schemas.openxmlformats.org/officeDocument/2006/relationships/image" Target="../media/image96.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550.png"/><Relationship Id="rId4" Type="http://schemas.openxmlformats.org/officeDocument/2006/relationships/image" Target="../media/image560.png"/><Relationship Id="rId5" Type="http://schemas.openxmlformats.org/officeDocument/2006/relationships/image" Target="../media/image571.png"/><Relationship Id="rId6" Type="http://schemas.openxmlformats.org/officeDocument/2006/relationships/image" Target="../media/image580.png"/><Relationship Id="rId7"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2.png"/></Relationships>
</file>

<file path=ppt/slides/_rels/slide62.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7.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8.png"/><Relationship Id="rId8"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7.tiff"/><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7.tiff"/><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0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40.png"/><Relationship Id="rId5"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12.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26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 Id="rId3" Type="http://schemas.openxmlformats.org/officeDocument/2006/relationships/image" Target="../media/image114.png"/></Relationships>
</file>

<file path=ppt/slides/_rels/slide78.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1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124.png"/><Relationship Id="rId5"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5.emf"/><Relationship Id="rId4" Type="http://schemas.openxmlformats.org/officeDocument/2006/relationships/image" Target="../media/image126.emf"/><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7.xml"/><Relationship Id="rId5" Type="http://schemas.openxmlformats.org/officeDocument/2006/relationships/image" Target="../media/image1.png"/><Relationship Id="rId6" Type="http://schemas.openxmlformats.org/officeDocument/2006/relationships/image" Target="../media/image127.png"/><Relationship Id="rId7" Type="http://schemas.openxmlformats.org/officeDocument/2006/relationships/image" Target="../media/image10.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9.xml"/><Relationship Id="rId5" Type="http://schemas.openxmlformats.org/officeDocument/2006/relationships/image" Target="../media/image2.png"/><Relationship Id="rId6" Type="http://schemas.openxmlformats.org/officeDocument/2006/relationships/image" Target="../media/image10.png"/><Relationship Id="rId7" Type="http://schemas.openxmlformats.org/officeDocument/2006/relationships/image" Target="../media/image1.png"/><Relationship Id="rId8" Type="http://schemas.openxmlformats.org/officeDocument/2006/relationships/image" Target="../media/image127.png"/><Relationship Id="rId1" Type="http://schemas.microsoft.com/office/2007/relationships/media" Target="../media/media1.mpeg"/><Relationship Id="rId2" Type="http://schemas.openxmlformats.org/officeDocument/2006/relationships/video" Target="../media/media1.mpe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90.xml"/><Relationship Id="rId5" Type="http://schemas.openxmlformats.org/officeDocument/2006/relationships/image" Target="../media/image1.png"/><Relationship Id="rId6" Type="http://schemas.openxmlformats.org/officeDocument/2006/relationships/image" Target="../media/image127.png"/><Relationship Id="rId7" Type="http://schemas.openxmlformats.org/officeDocument/2006/relationships/image" Target="../media/image10.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33.png"/><Relationship Id="rId5" Type="http://schemas.openxmlformats.org/officeDocument/2006/relationships/image" Target="../media/image128.png"/><Relationship Id="rId6" Type="http://schemas.openxmlformats.org/officeDocument/2006/relationships/image" Target="../media/image129.png"/><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3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3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1162051"/>
            <a:ext cx="9144000" cy="1781331"/>
          </a:xfrm>
        </p:spPr>
        <p:txBody>
          <a:bodyPr>
            <a:noAutofit/>
          </a:bodyPr>
          <a:lstStyle/>
          <a:p>
            <a:r>
              <a:rPr lang="en-US" sz="4500" smtClean="0">
                <a:latin typeface="Helvetica" charset="0"/>
                <a:ea typeface="Helvetica" charset="0"/>
                <a:cs typeface="Helvetica" charset="0"/>
              </a:rPr>
              <a:t>Prioritizing </a:t>
            </a:r>
            <a:r>
              <a:rPr lang="en-US" sz="4500" dirty="0" smtClean="0">
                <a:latin typeface="Helvetica" charset="0"/>
                <a:ea typeface="Helvetica" charset="0"/>
                <a:cs typeface="Helvetica" charset="0"/>
              </a:rPr>
              <a:t>Content of Interest in Multimedia Data Compression</a:t>
            </a:r>
            <a:endParaRPr lang="en-US" sz="4500" dirty="0">
              <a:latin typeface="Helvetica" charset="0"/>
              <a:ea typeface="Helvetica" charset="0"/>
              <a:cs typeface="Helvetica" charset="0"/>
            </a:endParaRPr>
          </a:p>
        </p:txBody>
      </p:sp>
      <p:sp>
        <p:nvSpPr>
          <p:cNvPr id="3" name="Subtitle 2"/>
          <p:cNvSpPr>
            <a:spLocks noGrp="1"/>
          </p:cNvSpPr>
          <p:nvPr>
            <p:ph type="subTitle" idx="1"/>
          </p:nvPr>
        </p:nvSpPr>
        <p:spPr>
          <a:xfrm>
            <a:off x="1768336" y="4304748"/>
            <a:ext cx="5607326" cy="1314450"/>
          </a:xfrm>
        </p:spPr>
        <p:txBody>
          <a:bodyPr>
            <a:normAutofit fontScale="92500"/>
          </a:bodyPr>
          <a:lstStyle/>
          <a:p>
            <a:r>
              <a:rPr lang="en-US" dirty="0" smtClean="0">
                <a:solidFill>
                  <a:schemeClr val="tx1"/>
                </a:solidFill>
                <a:latin typeface="Helvetica" charset="0"/>
                <a:ea typeface="Helvetica" charset="0"/>
                <a:cs typeface="Helvetica" charset="0"/>
              </a:rPr>
              <a:t>Chong Shao</a:t>
            </a:r>
          </a:p>
          <a:p>
            <a:r>
              <a:rPr lang="en-US" dirty="0" smtClean="0">
                <a:latin typeface="Helvetica" charset="0"/>
                <a:ea typeface="Helvetica" charset="0"/>
                <a:cs typeface="Helvetica" charset="0"/>
              </a:rPr>
              <a:t>University of North Carolina at Chapel Hill</a:t>
            </a:r>
          </a:p>
          <a:p>
            <a:r>
              <a:rPr lang="en-US" dirty="0" smtClean="0">
                <a:latin typeface="Helvetica" charset="0"/>
                <a:ea typeface="Helvetica" charset="0"/>
                <a:cs typeface="Helvetica" charset="0"/>
              </a:rPr>
              <a:t>Advisor: </a:t>
            </a:r>
            <a:r>
              <a:rPr lang="en-US" dirty="0" err="1" smtClean="0">
                <a:latin typeface="Helvetica" charset="0"/>
                <a:ea typeface="Helvetica" charset="0"/>
                <a:cs typeface="Helvetica" charset="0"/>
              </a:rPr>
              <a:t>Shahriar</a:t>
            </a:r>
            <a:r>
              <a:rPr lang="en-US" dirty="0" smtClean="0">
                <a:latin typeface="Helvetica" charset="0"/>
                <a:ea typeface="Helvetica" charset="0"/>
                <a:cs typeface="Helvetica" charset="0"/>
              </a:rPr>
              <a:t> </a:t>
            </a:r>
            <a:r>
              <a:rPr lang="en-US" dirty="0" err="1" smtClean="0">
                <a:latin typeface="Helvetica" charset="0"/>
                <a:ea typeface="Helvetica" charset="0"/>
                <a:cs typeface="Helvetica" charset="0"/>
              </a:rPr>
              <a:t>Nirjon</a:t>
            </a:r>
            <a:r>
              <a:rPr lang="en-US" dirty="0" smtClean="0">
                <a:latin typeface="Helvetica" charset="0"/>
                <a:ea typeface="Helvetica" charset="0"/>
                <a:cs typeface="Helvetica" charset="0"/>
              </a:rPr>
              <a:t>, Russell Taylor</a:t>
            </a:r>
            <a:r>
              <a:rPr lang="en-US" dirty="0" smtClean="0">
                <a:solidFill>
                  <a:schemeClr val="tx1"/>
                </a:solidFill>
                <a:latin typeface="Helvetica" charset="0"/>
                <a:ea typeface="Helvetica" charset="0"/>
                <a:cs typeface="Helvetica" charset="0"/>
              </a:rPr>
              <a:t> </a:t>
            </a:r>
            <a:endParaRPr lang="en-US" dirty="0">
              <a:solidFill>
                <a:schemeClr val="tx1"/>
              </a:solidFill>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550731" y="4710161"/>
                <a:ext cx="3463961" cy="13770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r>
                            <a:rPr lang="en-US" sz="3500" b="0" i="1" smtClean="0">
                              <a:latin typeface="Cambria Math" charset="0"/>
                            </a:rPr>
                            <m:t> </m:t>
                          </m:r>
                        </m:sub>
                      </m:sSub>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5550731" y="4710161"/>
                <a:ext cx="3463961" cy="1377044"/>
              </a:xfrm>
              <a:prstGeom prst="rect">
                <a:avLst/>
              </a:prstGeom>
              <a:blipFill rotWithShape="0">
                <a:blip r:embed="rId11"/>
                <a:stretch>
                  <a:fillRect/>
                </a:stretch>
              </a:blipFill>
            </p:spPr>
            <p:txBody>
              <a:bodyPr/>
              <a:lstStyle/>
              <a:p>
                <a:r>
                  <a:rPr lang="en-US">
                    <a:noFill/>
                  </a:rPr>
                  <a:t> </a:t>
                </a:r>
              </a:p>
            </p:txBody>
          </p:sp>
        </mc:Fallback>
      </mc:AlternateContent>
      <p:sp>
        <p:nvSpPr>
          <p:cNvPr id="30" name="TextBox 29"/>
          <p:cNvSpPr txBox="1"/>
          <p:nvPr/>
        </p:nvSpPr>
        <p:spPr>
          <a:xfrm>
            <a:off x="7064426" y="6017340"/>
            <a:ext cx="204934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Information to keep</a:t>
            </a:r>
            <a:endParaRPr lang="en-US" dirty="0"/>
          </a:p>
        </p:txBody>
      </p:sp>
      <p:cxnSp>
        <p:nvCxnSpPr>
          <p:cNvPr id="31" name="Straight Connector 30"/>
          <p:cNvCxnSpPr/>
          <p:nvPr/>
        </p:nvCxnSpPr>
        <p:spPr>
          <a:xfrm>
            <a:off x="7903009" y="568642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124657" y="569879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0639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100</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656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101</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0864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nvPr>
        </p:nvGraphicFramePr>
        <p:xfrm>
          <a:off x="1046923" y="2727438"/>
          <a:ext cx="7169426" cy="2136604"/>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102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0416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103</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284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104</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TextBox 13"/>
          <p:cNvSpPr txBox="1"/>
          <p:nvPr/>
        </p:nvSpPr>
        <p:spPr>
          <a:xfrm>
            <a:off x="860323" y="1297569"/>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15" name="TextBox 14"/>
          <p:cNvSpPr txBox="1"/>
          <p:nvPr/>
        </p:nvSpPr>
        <p:spPr>
          <a:xfrm>
            <a:off x="4804874" y="2285331"/>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6" name="Straight Connector 15"/>
          <p:cNvCxnSpPr/>
          <p:nvPr/>
        </p:nvCxnSpPr>
        <p:spPr>
          <a:xfrm>
            <a:off x="4804874" y="1980176"/>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3807" y="19801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5981" y="2280709"/>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7" name="Straight Connector 26"/>
          <p:cNvCxnSpPr/>
          <p:nvPr/>
        </p:nvCxnSpPr>
        <p:spPr>
          <a:xfrm>
            <a:off x="6570903" y="19691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790287" y="1981562"/>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269550" y="1407859"/>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269550" y="1407859"/>
                <a:ext cx="3738780" cy="538609"/>
              </a:xfrm>
              <a:prstGeom prst="rect">
                <a:avLst/>
              </a:prstGeom>
              <a:blipFill rotWithShape="0">
                <a:blip r:embed="rId4"/>
                <a:stretch>
                  <a:fillRect/>
                </a:stretch>
              </a:blipFill>
            </p:spPr>
            <p:txBody>
              <a:bodyPr/>
              <a:lstStyle/>
              <a:p>
                <a:r>
                  <a:rPr lang="en-US">
                    <a:noFill/>
                  </a:rPr>
                  <a:t> </a:t>
                </a:r>
              </a:p>
            </p:txBody>
          </p:sp>
        </mc:Fallback>
      </mc:AlternateContent>
      <p:sp>
        <p:nvSpPr>
          <p:cNvPr id="17" name="Rounded Rectangle 16"/>
          <p:cNvSpPr/>
          <p:nvPr/>
        </p:nvSpPr>
        <p:spPr>
          <a:xfrm>
            <a:off x="0" y="3484785"/>
            <a:ext cx="2425148" cy="200287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 name="TextBox 1"/>
          <p:cNvSpPr txBox="1"/>
          <p:nvPr/>
        </p:nvSpPr>
        <p:spPr>
          <a:xfrm>
            <a:off x="57972" y="2893743"/>
            <a:ext cx="2309204" cy="646331"/>
          </a:xfrm>
          <a:prstGeom prst="rect">
            <a:avLst/>
          </a:prstGeom>
          <a:noFill/>
        </p:spPr>
        <p:txBody>
          <a:bodyPr wrap="square" rtlCol="0">
            <a:spAutoFit/>
          </a:bodyPr>
          <a:lstStyle/>
          <a:p>
            <a:pPr algn="ctr"/>
            <a:r>
              <a:rPr lang="en-US" b="1" dirty="0" smtClean="0"/>
              <a:t>Generate synthesized </a:t>
            </a:r>
            <a:r>
              <a:rPr lang="en-US" b="1" dirty="0"/>
              <a:t>v</a:t>
            </a:r>
            <a:r>
              <a:rPr lang="en-US" b="1" dirty="0" smtClean="0"/>
              <a:t>ideos</a:t>
            </a:r>
            <a:endParaRPr lang="en-US" b="1" dirty="0"/>
          </a:p>
        </p:txBody>
      </p:sp>
      <p:sp>
        <p:nvSpPr>
          <p:cNvPr id="3" name="Rectangle 2"/>
          <p:cNvSpPr/>
          <p:nvPr/>
        </p:nvSpPr>
        <p:spPr>
          <a:xfrm>
            <a:off x="3915201" y="3624160"/>
            <a:ext cx="1313598" cy="923330"/>
          </a:xfrm>
          <a:prstGeom prst="rect">
            <a:avLst/>
          </a:prstGeom>
        </p:spPr>
        <p:txBody>
          <a:bodyPr wrap="square">
            <a:spAutoFit/>
          </a:bodyPr>
          <a:lstStyle/>
          <a:p>
            <a:pPr algn="ctr"/>
            <a:r>
              <a:rPr lang="en-US" b="1" dirty="0" smtClean="0"/>
              <a:t>Add synthesized noise</a:t>
            </a:r>
            <a:endParaRPr lang="en-US" b="1" dirty="0"/>
          </a:p>
        </p:txBody>
      </p:sp>
    </p:spTree>
    <p:extLst>
      <p:ext uri="{BB962C8B-B14F-4D97-AF65-F5344CB8AC3E}">
        <p14:creationId xmlns:p14="http://schemas.microsoft.com/office/powerpoint/2010/main" val="15045769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105</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2120348"/>
            <a:ext cx="1437734" cy="198431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TextBox 8"/>
          <p:cNvSpPr txBox="1"/>
          <p:nvPr/>
        </p:nvSpPr>
        <p:spPr>
          <a:xfrm>
            <a:off x="-65596" y="1229024"/>
            <a:ext cx="1615178" cy="923330"/>
          </a:xfrm>
          <a:prstGeom prst="rect">
            <a:avLst/>
          </a:prstGeom>
          <a:noFill/>
        </p:spPr>
        <p:txBody>
          <a:bodyPr wrap="square" rtlCol="0">
            <a:spAutoFit/>
          </a:bodyPr>
          <a:lstStyle/>
          <a:p>
            <a:pPr algn="ctr"/>
            <a:r>
              <a:rPr lang="en-US" b="1" smtClean="0"/>
              <a:t>Generate population of videos</a:t>
            </a:r>
            <a:endParaRPr lang="en-US" b="1" dirty="0"/>
          </a:p>
        </p:txBody>
      </p:sp>
    </p:spTree>
    <p:extLst>
      <p:ext uri="{BB962C8B-B14F-4D97-AF65-F5344CB8AC3E}">
        <p14:creationId xmlns:p14="http://schemas.microsoft.com/office/powerpoint/2010/main" val="4847493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3000"/>
          </a:blip>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solidFill>
                  <a:schemeClr val="bg2"/>
                </a:solidFill>
              </a:rPr>
              <a:t>1. Constraint data type, </a:t>
            </a:r>
          </a:p>
          <a:p>
            <a:pPr marL="0" indent="0">
              <a:buNone/>
            </a:pPr>
            <a:r>
              <a:rPr lang="en-US" sz="2500" dirty="0" smtClean="0">
                <a:solidFill>
                  <a:schemeClr val="bg2"/>
                </a:solidFill>
              </a:rPr>
              <a:t>binary image (DCOSS 16)</a:t>
            </a:r>
          </a:p>
          <a:p>
            <a:pPr marL="0" indent="0">
              <a:buNone/>
            </a:pPr>
            <a:endParaRPr lang="en-US" sz="2500" dirty="0" smtClean="0">
              <a:solidFill>
                <a:schemeClr val="bg2"/>
              </a:solidFill>
            </a:endParaRPr>
          </a:p>
          <a:p>
            <a:pPr marL="0" indent="0">
              <a:buNone/>
            </a:pPr>
            <a:r>
              <a:rPr lang="en-US" sz="2500" dirty="0" smtClean="0">
                <a:solidFill>
                  <a:schemeClr val="bg2"/>
                </a:solidFill>
              </a:rPr>
              <a:t>2. Color image</a:t>
            </a:r>
          </a:p>
          <a:p>
            <a:pPr marL="0" indent="0">
              <a:buNone/>
            </a:pPr>
            <a:r>
              <a:rPr lang="en-US" sz="2500" dirty="0" smtClean="0">
                <a:solidFill>
                  <a:schemeClr val="bg2"/>
                </a:solidFill>
              </a:rPr>
              <a:t>make use of hardware (</a:t>
            </a:r>
            <a:r>
              <a:rPr lang="en-US" sz="2500" dirty="0" err="1" smtClean="0">
                <a:solidFill>
                  <a:schemeClr val="bg2"/>
                </a:solidFill>
              </a:rPr>
              <a:t>IoTDI</a:t>
            </a:r>
            <a:r>
              <a:rPr lang="en-US" sz="2500" dirty="0" smtClean="0">
                <a:solidFill>
                  <a:schemeClr val="bg2"/>
                </a:solidFill>
              </a:rPr>
              <a:t>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alphaModFix amt="28000"/>
          </a:blip>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106</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6211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552237" y="4714054"/>
                <a:ext cx="3463961" cy="1377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r>
                            <a:rPr lang="en-US" sz="3500" b="0" i="1" smtClean="0">
                              <a:latin typeface="Cambria Math" charset="0"/>
                            </a:rPr>
                            <m:t> </m:t>
                          </m:r>
                        </m:sub>
                      </m:sSub>
                    </m:oMath>
                  </m:oMathPara>
                </a14:m>
                <a:endParaRPr lang="en-US" sz="3500" dirty="0"/>
              </a:p>
            </p:txBody>
          </p:sp>
        </mc:Choice>
        <mc:Fallback xmlns="">
          <p:sp>
            <p:nvSpPr>
              <p:cNvPr id="24" name="TextBox 23"/>
              <p:cNvSpPr txBox="1">
                <a:spLocks noRot="1" noChangeAspect="1" noMove="1" noResize="1" noEditPoints="1" noAdjustHandles="1" noChangeArrowheads="1" noChangeShapeType="1" noTextEdit="1"/>
              </p:cNvSpPr>
              <p:nvPr/>
            </p:nvSpPr>
            <p:spPr>
              <a:xfrm>
                <a:off x="5552237" y="4714054"/>
                <a:ext cx="3463961" cy="1377044"/>
              </a:xfrm>
              <a:prstGeom prst="rect">
                <a:avLst/>
              </a:prstGeom>
              <a:blipFill rotWithShape="0">
                <a:blip r:embed="rId9"/>
                <a:stretch>
                  <a:fillRect/>
                </a:stretch>
              </a:blipFill>
            </p:spPr>
            <p:txBody>
              <a:bodyPr/>
              <a:lstStyle/>
              <a:p>
                <a:r>
                  <a:rPr lang="en-US">
                    <a:noFill/>
                  </a:rPr>
                  <a:t> </a:t>
                </a:r>
              </a:p>
            </p:txBody>
          </p:sp>
        </mc:Fallback>
      </mc:AlternateContent>
      <p:sp>
        <p:nvSpPr>
          <p:cNvPr id="25" name="TextBox 24"/>
          <p:cNvSpPr txBox="1"/>
          <p:nvPr/>
        </p:nvSpPr>
        <p:spPr>
          <a:xfrm>
            <a:off x="7065932" y="6021233"/>
            <a:ext cx="2049344" cy="369332"/>
          </a:xfrm>
          <a:prstGeom prst="rect">
            <a:avLst/>
          </a:prstGeom>
          <a:noFill/>
        </p:spPr>
        <p:txBody>
          <a:bodyPr wrap="none" rtlCol="0">
            <a:spAutoFit/>
          </a:bodyPr>
          <a:lstStyle/>
          <a:p>
            <a:r>
              <a:rPr lang="en-US" dirty="0" smtClean="0"/>
              <a:t>Information to keep</a:t>
            </a:r>
            <a:endParaRPr lang="en-US" dirty="0"/>
          </a:p>
        </p:txBody>
      </p:sp>
      <p:cxnSp>
        <p:nvCxnSpPr>
          <p:cNvPr id="29" name="Straight Connector 28"/>
          <p:cNvCxnSpPr/>
          <p:nvPr/>
        </p:nvCxnSpPr>
        <p:spPr>
          <a:xfrm>
            <a:off x="7904515" y="569032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126163" y="570269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7717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5"/>
                <a:stretch>
                  <a:fillRect/>
                </a:stretch>
              </a:blipFill>
            </p:spPr>
            <p:txBody>
              <a:bodyPr/>
              <a:lstStyle/>
              <a:p>
                <a:r>
                  <a:rPr lang="en-US">
                    <a:noFill/>
                  </a:rPr>
                  <a:t> </a:t>
                </a:r>
              </a:p>
            </p:txBody>
          </p:sp>
        </mc:Fallback>
      </mc:AlternateContent>
      <p:sp>
        <p:nvSpPr>
          <p:cNvPr id="20" name="TextBox 19"/>
          <p:cNvSpPr txBox="1"/>
          <p:nvPr/>
        </p:nvSpPr>
        <p:spPr>
          <a:xfrm>
            <a:off x="7065932" y="6021233"/>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904515" y="569032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126163" y="570269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52237" y="4714054"/>
                <a:ext cx="3463961" cy="1377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r>
                            <a:rPr lang="en-US" sz="3500" b="0" i="1" smtClean="0">
                              <a:latin typeface="Cambria Math" charset="0"/>
                            </a:rPr>
                            <m:t> </m:t>
                          </m:r>
                        </m:sub>
                      </m:sSub>
                    </m:oMath>
                  </m:oMathPara>
                </a14:m>
                <a:endParaRPr lang="en-US" sz="35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52237" y="4714054"/>
                <a:ext cx="3463961" cy="1377044"/>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619656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latin typeface="Helvetica" charset="0"/>
                <a:ea typeface="Helvetica" charset="0"/>
                <a:cs typeface="Helvetica" charset="0"/>
              </a:rPr>
              <a:t>Prioritizing </a:t>
            </a:r>
            <a:r>
              <a:rPr lang="en-US" sz="2500" dirty="0">
                <a:solidFill>
                  <a:schemeClr val="accent1"/>
                </a:solidFill>
                <a:latin typeface="Helvetica" charset="0"/>
                <a:ea typeface="Helvetica" charset="0"/>
                <a:cs typeface="Helvetica" charset="0"/>
              </a:rPr>
              <a:t>the content of interest</a:t>
            </a:r>
            <a:r>
              <a:rPr lang="en-US" sz="2500" dirty="0">
                <a:solidFill>
                  <a:srgbClr val="FF0000"/>
                </a:solidFill>
                <a:latin typeface="Helvetica" charset="0"/>
                <a:ea typeface="Helvetica" charset="0"/>
                <a:cs typeface="Helvetica" charset="0"/>
              </a:rPr>
              <a:t> </a:t>
            </a:r>
            <a:r>
              <a:rPr lang="en-US" sz="2500" dirty="0">
                <a:latin typeface="Helvetica" charset="0"/>
                <a:ea typeface="Helvetica" charset="0"/>
                <a:cs typeface="Helvetica" charset="0"/>
              </a:rPr>
              <a:t>in </a:t>
            </a:r>
            <a:r>
              <a:rPr lang="en-US" sz="2500" dirty="0" smtClean="0">
                <a:latin typeface="Helvetica" charset="0"/>
                <a:ea typeface="Helvetica" charset="0"/>
                <a:cs typeface="Helvetica" charset="0"/>
              </a:rPr>
              <a:t>systems with extreme storage limit and quality requirement </a:t>
            </a:r>
            <a:r>
              <a:rPr lang="en-US" sz="2500" dirty="0">
                <a:latin typeface="Helvetica" charset="0"/>
                <a:ea typeface="Helvetica" charset="0"/>
                <a:cs typeface="Helvetica" charset="0"/>
              </a:rPr>
              <a:t>leads to new compression algorithms that give </a:t>
            </a:r>
            <a:r>
              <a:rPr lang="en-US" sz="2500" dirty="0">
                <a:solidFill>
                  <a:schemeClr val="accent1"/>
                </a:solidFill>
                <a:latin typeface="Helvetica" charset="0"/>
                <a:ea typeface="Helvetica" charset="0"/>
                <a:cs typeface="Helvetica" charset="0"/>
              </a:rPr>
              <a:t>better compression </a:t>
            </a:r>
            <a:r>
              <a:rPr lang="en-US" sz="2500" dirty="0" smtClean="0">
                <a:latin typeface="Helvetica" charset="0"/>
                <a:ea typeface="Helvetica" charset="0"/>
                <a:cs typeface="Helvetica" charset="0"/>
              </a:rPr>
              <a:t>than </a:t>
            </a:r>
            <a:r>
              <a:rPr lang="en-US" sz="2500" dirty="0">
                <a:latin typeface="Helvetica" charset="0"/>
                <a:ea typeface="Helvetica" charset="0"/>
                <a:cs typeface="Helvetica" charset="0"/>
              </a:rPr>
              <a:t>standard methods with the </a:t>
            </a:r>
            <a:r>
              <a:rPr lang="en-US" sz="2500" dirty="0">
                <a:solidFill>
                  <a:schemeClr val="accent1"/>
                </a:solidFill>
                <a:latin typeface="Helvetica" charset="0"/>
                <a:ea typeface="Helvetica" charset="0"/>
                <a:cs typeface="Helvetica" charset="0"/>
              </a:rPr>
              <a:t>same quality </a:t>
            </a:r>
            <a:r>
              <a:rPr lang="en-US" sz="2500" dirty="0">
                <a:latin typeface="Helvetica" charset="0"/>
                <a:ea typeface="Helvetica" charset="0"/>
                <a:cs typeface="Helvetica" charset="0"/>
              </a:rPr>
              <a:t>compressed data for the application</a:t>
            </a:r>
            <a:r>
              <a:rPr lang="en-US" sz="2500" dirty="0" smtClean="0">
                <a:latin typeface="Helvetica" charset="0"/>
                <a:ea typeface="Helvetica" charset="0"/>
                <a:cs typeface="Helvetica" charset="0"/>
              </a:rPr>
              <a:t>.</a:t>
            </a:r>
          </a:p>
          <a:p>
            <a:pPr algn="l"/>
            <a:endParaRPr lang="en-US" sz="2500" dirty="0" smtClean="0">
              <a:latin typeface="Helvetica" charset="0"/>
              <a:ea typeface="Helvetica" charset="0"/>
              <a:cs typeface="Helvetica" charset="0"/>
            </a:endParaRPr>
          </a:p>
          <a:p>
            <a:pPr algn="l"/>
            <a:endParaRPr lang="en-US" sz="2500" dirty="0" smtClean="0">
              <a:latin typeface="Helvetica" charset="0"/>
              <a:ea typeface="Helvetica" charset="0"/>
              <a:cs typeface="Helvetica" charset="0"/>
            </a:endParaRPr>
          </a:p>
          <a:p>
            <a:pPr algn="l"/>
            <a:r>
              <a:rPr lang="en-US" sz="2500" dirty="0" smtClean="0">
                <a:latin typeface="Helvetica" charset="0"/>
                <a:ea typeface="Helvetica" charset="0"/>
                <a:cs typeface="Helvetica" charset="0"/>
              </a:rPr>
              <a:t>Measures:</a:t>
            </a:r>
            <a:endParaRPr lang="en-US" sz="2500" dirty="0">
              <a:latin typeface="Helvetica" charset="0"/>
              <a:ea typeface="Helvetica" charset="0"/>
              <a:cs typeface="Helvetica" charset="0"/>
            </a:endParaRPr>
          </a:p>
          <a:p>
            <a:pPr algn="l"/>
            <a:r>
              <a:rPr lang="en-US" sz="2500" dirty="0">
                <a:solidFill>
                  <a:schemeClr val="accent1"/>
                </a:solidFill>
                <a:latin typeface="Helvetica" charset="0"/>
                <a:ea typeface="Helvetica" charset="0"/>
                <a:cs typeface="Helvetica" charset="0"/>
              </a:rPr>
              <a:t>Better compression</a:t>
            </a:r>
            <a:r>
              <a:rPr lang="en-US" sz="2500" dirty="0">
                <a:latin typeface="Helvetica" charset="0"/>
                <a:ea typeface="Helvetica" charset="0"/>
                <a:cs typeface="Helvetica" charset="0"/>
              </a:rPr>
              <a:t>: image 200 bytes, video: 100x</a:t>
            </a:r>
          </a:p>
          <a:p>
            <a:pPr algn="l"/>
            <a:r>
              <a:rPr lang="en-US" sz="2500" dirty="0">
                <a:solidFill>
                  <a:schemeClr val="accent1"/>
                </a:solidFill>
                <a:latin typeface="Helvetica" charset="0"/>
                <a:ea typeface="Helvetica" charset="0"/>
                <a:cs typeface="Helvetica" charset="0"/>
              </a:rPr>
              <a:t>Same quality</a:t>
            </a:r>
            <a:r>
              <a:rPr lang="en-US" sz="2500" dirty="0">
                <a:latin typeface="Helvetica" charset="0"/>
                <a:ea typeface="Helvetica" charset="0"/>
                <a:cs typeface="Helvetica" charset="0"/>
              </a:rPr>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13</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14</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Image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lum bright="64000" contrast="-100000"/>
          </a:blip>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446850" y="1357598"/>
            <a:ext cx="7769034" cy="2347972"/>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8">
            <a:alphaModFix amt="22000"/>
            <a:extLst>
              <a:ext uri="{28A0092B-C50C-407E-A947-70E740481C1C}">
                <a14:useLocalDpi xmlns:a14="http://schemas.microsoft.com/office/drawing/2010/main" val="0"/>
              </a:ext>
            </a:extLst>
          </a:blip>
          <a:srcRect l="7837" t="13799" r="34348" b="11165"/>
          <a:stretch/>
        </p:blipFill>
        <p:spPr>
          <a:xfrm>
            <a:off x="4941164" y="4000590"/>
            <a:ext cx="3362950" cy="2455123"/>
          </a:xfrm>
          <a:prstGeom prst="rect">
            <a:avLst/>
          </a:prstGeom>
        </p:spPr>
      </p:pic>
    </p:spTree>
    <p:extLst>
      <p:ext uri="{BB962C8B-B14F-4D97-AF65-F5344CB8AC3E}">
        <p14:creationId xmlns:p14="http://schemas.microsoft.com/office/powerpoint/2010/main" val="5088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15</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Image: problem statement</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Content Placeholder 6" descr="grid.png"/>
          <p:cNvPicPr>
            <a:picLocks noChangeAspect="1"/>
          </p:cNvPicPr>
          <p:nvPr/>
        </p:nvPicPr>
        <p:blipFill rotWithShape="1">
          <a:blip r:embed="rId3">
            <a:alphaModFix/>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4">
            <a:alphaModFix/>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3" name="TextBox 2"/>
          <p:cNvSpPr txBox="1"/>
          <p:nvPr/>
        </p:nvSpPr>
        <p:spPr>
          <a:xfrm>
            <a:off x="1311965" y="4572000"/>
            <a:ext cx="184731" cy="369332"/>
          </a:xfrm>
          <a:prstGeom prst="rect">
            <a:avLst/>
          </a:prstGeom>
          <a:noFill/>
        </p:spPr>
        <p:txBody>
          <a:bodyPr wrap="none" rtlCol="0">
            <a:spAutoFit/>
          </a:bodyPr>
          <a:lstStyle/>
          <a:p>
            <a:endParaRPr lang="en-US" dirty="0"/>
          </a:p>
        </p:txBody>
      </p:sp>
      <p:sp>
        <p:nvSpPr>
          <p:cNvPr id="14" name="Subtitle 2"/>
          <p:cNvSpPr txBox="1">
            <a:spLocks/>
          </p:cNvSpPr>
          <p:nvPr/>
        </p:nvSpPr>
        <p:spPr>
          <a:xfrm>
            <a:off x="231862" y="3909346"/>
            <a:ext cx="7486651" cy="34003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smtClean="0"/>
              <a:t>Seek an image compression that can achieve &lt; 1000 bytes compression</a:t>
            </a:r>
          </a:p>
          <a:p>
            <a:r>
              <a:rPr lang="en-US" sz="2500" dirty="0" smtClean="0"/>
              <a:t>The compressed image should have sufficient quality (SSIM number comparable to JPEG compressed image)</a:t>
            </a:r>
          </a:p>
          <a:p>
            <a:r>
              <a:rPr lang="en-US" sz="2500" dirty="0" smtClean="0"/>
              <a:t>We can have a pre-knowledge on image type (image with foreground object, etc. )</a:t>
            </a:r>
          </a:p>
          <a:p>
            <a:endParaRPr lang="en-US" sz="2500" dirty="0"/>
          </a:p>
        </p:txBody>
      </p:sp>
    </p:spTree>
    <p:extLst>
      <p:ext uri="{BB962C8B-B14F-4D97-AF65-F5344CB8AC3E}">
        <p14:creationId xmlns:p14="http://schemas.microsoft.com/office/powerpoint/2010/main" val="1359102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216447" y="1807493"/>
            <a:ext cx="4105918" cy="2031325"/>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Application: </a:t>
            </a:r>
            <a:r>
              <a:rPr lang="en-US" dirty="0"/>
              <a:t>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920065" y="2108769"/>
            <a:ext cx="2995360" cy="1647332"/>
          </a:xfrm>
        </p:spPr>
      </p:pic>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16</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22" name="Picture 21" descr="ppt_fig1_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6826" y="3720004"/>
            <a:ext cx="2998305" cy="2998305"/>
          </a:xfrm>
          <a:prstGeom prst="rect">
            <a:avLst/>
          </a:prstGeom>
        </p:spPr>
      </p:pic>
    </p:spTree>
    <p:extLst>
      <p:ext uri="{BB962C8B-B14F-4D97-AF65-F5344CB8AC3E}">
        <p14:creationId xmlns:p14="http://schemas.microsoft.com/office/powerpoint/2010/main" val="6023431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17</a:t>
            </a:fld>
            <a:endParaRPr lang="en-US"/>
          </a:p>
        </p:txBody>
      </p:sp>
      <p:sp>
        <p:nvSpPr>
          <p:cNvPr id="5"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Special hardware (example: BLE Beacon) </a:t>
            </a:r>
            <a:endParaRPr lang="en-US" dirty="0">
              <a:latin typeface="Helvetica" charset="0"/>
              <a:ea typeface="Helvetica" charset="0"/>
              <a:cs typeface="Helvetica" charset="0"/>
            </a:endParaRPr>
          </a:p>
        </p:txBody>
      </p:sp>
      <p:cxnSp>
        <p:nvCxnSpPr>
          <p:cNvPr id="6" name="Straight Connector 5"/>
          <p:cNvCxnSpPr/>
          <p:nvPr/>
        </p:nvCxnSpPr>
        <p:spPr>
          <a:xfrm flipV="1">
            <a:off x="329184"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05714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18</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4934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latin typeface="Helvetica" charset="0"/>
                <a:ea typeface="Helvetica" charset="0"/>
                <a:cs typeface="Helvetica" charset="0"/>
              </a:rPr>
              <a:t>Google Physical Web, Fat Beacon</a:t>
            </a:r>
          </a:p>
          <a:p>
            <a:pPr lvl="1"/>
            <a:endParaRPr lang="en-US" dirty="0">
              <a:latin typeface="Helvetica" charset="0"/>
              <a:ea typeface="Helvetica" charset="0"/>
              <a:cs typeface="Helvetica" charset="0"/>
            </a:endParaRPr>
          </a:p>
          <a:p>
            <a:pPr lvl="1"/>
            <a:endParaRPr lang="en-US" dirty="0" smtClean="0">
              <a:latin typeface="Helvetica" charset="0"/>
              <a:ea typeface="Helvetica" charset="0"/>
              <a:cs typeface="Helvetica" charset="0"/>
            </a:endParaRPr>
          </a:p>
          <a:p>
            <a:pPr lvl="1"/>
            <a:endParaRPr lang="en-US" dirty="0" smtClean="0">
              <a:latin typeface="Helvetica" charset="0"/>
              <a:ea typeface="Helvetica" charset="0"/>
              <a:cs typeface="Helvetica" charset="0"/>
            </a:endParaRPr>
          </a:p>
          <a:p>
            <a:pPr lvl="1"/>
            <a:endParaRPr lang="en-US" dirty="0">
              <a:latin typeface="Helvetica" charset="0"/>
              <a:ea typeface="Helvetica" charset="0"/>
              <a:cs typeface="Helvetica" charset="0"/>
            </a:endParaRPr>
          </a:p>
          <a:p>
            <a:pPr lvl="1"/>
            <a:endParaRPr lang="en-US" dirty="0">
              <a:latin typeface="Helvetica" charset="0"/>
              <a:ea typeface="Helvetica" charset="0"/>
              <a:cs typeface="Helvetica" charset="0"/>
            </a:endParaRPr>
          </a:p>
          <a:p>
            <a:pPr lvl="1"/>
            <a:endParaRPr lang="en-US" dirty="0">
              <a:latin typeface="Helvetica" charset="0"/>
              <a:ea typeface="Helvetica" charset="0"/>
              <a:cs typeface="Helvetica" charset="0"/>
            </a:endParaRPr>
          </a:p>
          <a:p>
            <a:pPr lvl="1"/>
            <a:r>
              <a:rPr lang="en-US" dirty="0" smtClean="0">
                <a:latin typeface="Helvetica" charset="0"/>
                <a:ea typeface="Helvetica" charset="0"/>
                <a:cs typeface="Helvetica" charset="0"/>
              </a:rPr>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19</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4770230" y="5012352"/>
            <a:ext cx="2302462" cy="1534975"/>
          </a:xfrm>
          <a:prstGeom prst="rect">
            <a:avLst/>
          </a:prstGeom>
        </p:spPr>
      </p:pic>
      <p:pic>
        <p:nvPicPr>
          <p:cNvPr id="9" name="Picture 8" descr="download (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936" y="6031531"/>
            <a:ext cx="240118" cy="240118"/>
          </a:xfrm>
          <a:prstGeom prst="rect">
            <a:avLst/>
          </a:prstGeom>
        </p:spPr>
      </p:pic>
      <p:pic>
        <p:nvPicPr>
          <p:cNvPr id="10" name="Picture 9"/>
          <p:cNvPicPr>
            <a:picLocks noChangeAspect="1"/>
          </p:cNvPicPr>
          <p:nvPr/>
        </p:nvPicPr>
        <p:blipFill>
          <a:blip r:embed="rId6"/>
          <a:stretch>
            <a:fillRect/>
          </a:stretch>
        </p:blipFill>
        <p:spPr>
          <a:xfrm>
            <a:off x="5057975" y="5788710"/>
            <a:ext cx="482939" cy="482939"/>
          </a:xfrm>
          <a:prstGeom prst="rect">
            <a:avLst/>
          </a:prstGeom>
        </p:spPr>
      </p:pic>
      <p:pic>
        <p:nvPicPr>
          <p:cNvPr id="11" name="Picture 10"/>
          <p:cNvPicPr>
            <a:picLocks noChangeAspect="1"/>
          </p:cNvPicPr>
          <p:nvPr/>
        </p:nvPicPr>
        <p:blipFill>
          <a:blip r:embed="rId7"/>
          <a:stretch>
            <a:fillRect/>
          </a:stretch>
        </p:blipFill>
        <p:spPr>
          <a:xfrm>
            <a:off x="5535936" y="5865177"/>
            <a:ext cx="237681" cy="248755"/>
          </a:xfrm>
          <a:prstGeom prst="rect">
            <a:avLst/>
          </a:prstGeom>
        </p:spPr>
      </p:pic>
    </p:spTree>
    <p:extLst>
      <p:ext uri="{BB962C8B-B14F-4D97-AF65-F5344CB8AC3E}">
        <p14:creationId xmlns:p14="http://schemas.microsoft.com/office/powerpoint/2010/main" val="11791577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Arial" charset="0"/>
                <a:ea typeface="Arial" charset="0"/>
                <a:cs typeface="Arial" charset="0"/>
              </a:rPr>
              <a:t>Multimedia data </a:t>
            </a:r>
            <a:endParaRPr lang="en-US" dirty="0">
              <a:latin typeface="Arial" charset="0"/>
              <a:ea typeface="Arial" charset="0"/>
              <a:cs typeface="Arial"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5101" y="1428680"/>
            <a:ext cx="2098530" cy="1580375"/>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690450" y="3206274"/>
            <a:ext cx="3887832" cy="1603387"/>
          </a:xfrm>
          <a:prstGeom prst="rect">
            <a:avLst/>
          </a:prstGeom>
        </p:spPr>
      </p:pic>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l="7837" t="13799" r="34348" b="11165"/>
          <a:stretch/>
        </p:blipFill>
        <p:spPr>
          <a:xfrm>
            <a:off x="1585101" y="5006880"/>
            <a:ext cx="2098530" cy="1532033"/>
          </a:xfrm>
          <a:prstGeom prst="rect">
            <a:avLst/>
          </a:prstGeom>
        </p:spPr>
      </p:pic>
      <p:sp>
        <p:nvSpPr>
          <p:cNvPr id="3" name="TextBox 2"/>
          <p:cNvSpPr txBox="1"/>
          <p:nvPr/>
        </p:nvSpPr>
        <p:spPr>
          <a:xfrm>
            <a:off x="5897217" y="2169960"/>
            <a:ext cx="1360885" cy="369332"/>
          </a:xfrm>
          <a:prstGeom prst="rect">
            <a:avLst/>
          </a:prstGeom>
          <a:noFill/>
        </p:spPr>
        <p:txBody>
          <a:bodyPr wrap="none" rtlCol="0">
            <a:spAutoFit/>
          </a:bodyPr>
          <a:lstStyle/>
          <a:p>
            <a:r>
              <a:rPr lang="en-US" dirty="0" smtClean="0"/>
              <a:t>X,Y positions</a:t>
            </a:r>
            <a:endParaRPr lang="en-US" dirty="0"/>
          </a:p>
        </p:txBody>
      </p:sp>
      <p:sp>
        <p:nvSpPr>
          <p:cNvPr id="5" name="TextBox 4"/>
          <p:cNvSpPr txBox="1"/>
          <p:nvPr/>
        </p:nvSpPr>
        <p:spPr>
          <a:xfrm>
            <a:off x="6164857" y="3811645"/>
            <a:ext cx="1559786" cy="369332"/>
          </a:xfrm>
          <a:prstGeom prst="rect">
            <a:avLst/>
          </a:prstGeom>
          <a:noFill/>
        </p:spPr>
        <p:txBody>
          <a:bodyPr wrap="none" rtlCol="0">
            <a:spAutoFit/>
          </a:bodyPr>
          <a:lstStyle/>
          <a:p>
            <a:r>
              <a:rPr lang="en-US" dirty="0" smtClean="0"/>
              <a:t>Special Images</a:t>
            </a:r>
            <a:endParaRPr lang="en-US" dirty="0"/>
          </a:p>
        </p:txBody>
      </p:sp>
      <p:sp>
        <p:nvSpPr>
          <p:cNvPr id="11" name="TextBox 10"/>
          <p:cNvSpPr txBox="1"/>
          <p:nvPr/>
        </p:nvSpPr>
        <p:spPr>
          <a:xfrm>
            <a:off x="6457950" y="5403564"/>
            <a:ext cx="1266693" cy="369332"/>
          </a:xfrm>
          <a:prstGeom prst="rect">
            <a:avLst/>
          </a:prstGeom>
          <a:noFill/>
        </p:spPr>
        <p:txBody>
          <a:bodyPr wrap="none" rtlCol="0">
            <a:spAutoFit/>
          </a:bodyPr>
          <a:lstStyle/>
          <a:p>
            <a:r>
              <a:rPr lang="en-US" dirty="0" smtClean="0"/>
              <a:t>3D motions</a:t>
            </a:r>
            <a:endParaRPr lang="en-US" dirty="0"/>
          </a:p>
        </p:txBody>
      </p:sp>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sp>
        <p:nvSpPr>
          <p:cNvPr id="3" name="Slide Number Placeholder 2"/>
          <p:cNvSpPr>
            <a:spLocks noGrp="1"/>
          </p:cNvSpPr>
          <p:nvPr>
            <p:ph type="sldNum" sz="quarter" idx="12"/>
          </p:nvPr>
        </p:nvSpPr>
        <p:spPr/>
        <p:txBody>
          <a:bodyPr/>
          <a:lstStyle/>
          <a:p>
            <a:fld id="{83D37755-D871-3243-875F-265DFA9F13A0}" type="slidenum">
              <a:rPr lang="en-US" smtClean="0"/>
              <a:t>20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6360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3D37755-D871-3243-875F-265DFA9F13A0}" type="slidenum">
              <a:rPr lang="en-US" smtClean="0"/>
              <a:t>21</a:t>
            </a:fld>
            <a:endParaRPr lang="en-US"/>
          </a:p>
        </p:txBody>
      </p:sp>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655254" y="4138828"/>
            <a:ext cx="4170694" cy="2400657"/>
          </a:xfrm>
          <a:prstGeom prst="rect">
            <a:avLst/>
          </a:prstGeom>
          <a:noFill/>
        </p:spPr>
        <p:txBody>
          <a:bodyPr wrap="none" rtlCol="0">
            <a:spAutoFit/>
          </a:bodyPr>
          <a:lstStyle/>
          <a:p>
            <a:r>
              <a:rPr lang="en-US" sz="2500" i="1" dirty="0" smtClean="0">
                <a:latin typeface="Cambria Math" charset="0"/>
                <a:ea typeface="Cambria Math" charset="0"/>
                <a:cs typeface="Cambria Math" charset="0"/>
              </a:rPr>
              <a:t>D</a:t>
            </a:r>
            <a:r>
              <a:rPr lang="en-US" sz="2500" dirty="0" smtClean="0"/>
              <a:t>: data size</a:t>
            </a:r>
          </a:p>
          <a:p>
            <a:r>
              <a:rPr lang="en-US" sz="2500" i="1" dirty="0" smtClean="0">
                <a:latin typeface="Cambria Math" charset="0"/>
                <a:ea typeface="Cambria Math" charset="0"/>
                <a:cs typeface="Cambria Math" charset="0"/>
              </a:rPr>
              <a:t> </a:t>
            </a:r>
            <a:r>
              <a:rPr lang="en-US" sz="2500" i="1" dirty="0" err="1" smtClean="0">
                <a:latin typeface="Cambria Math" charset="0"/>
                <a:ea typeface="Cambria Math" charset="0"/>
                <a:cs typeface="Cambria Math" charset="0"/>
              </a:rPr>
              <a:t>λ</a:t>
            </a:r>
            <a:r>
              <a:rPr lang="en-US" sz="2500" dirty="0" smtClean="0">
                <a:latin typeface="Cambria Math" charset="0"/>
                <a:ea typeface="Cambria Math" charset="0"/>
                <a:cs typeface="Cambria Math" charset="0"/>
              </a:rPr>
              <a:t>:</a:t>
            </a:r>
            <a:r>
              <a:rPr lang="en-US" sz="2500" i="1" dirty="0" smtClean="0">
                <a:latin typeface="Cambria Math" charset="0"/>
                <a:ea typeface="Cambria Math" charset="0"/>
                <a:cs typeface="Cambria Math" charset="0"/>
              </a:rPr>
              <a:t> </a:t>
            </a:r>
            <a:r>
              <a:rPr lang="en-US" sz="2500" dirty="0" smtClean="0">
                <a:latin typeface="Calibri" charset="0"/>
                <a:ea typeface="Calibri" charset="0"/>
                <a:cs typeface="Calibri" charset="0"/>
              </a:rPr>
              <a:t>compression</a:t>
            </a:r>
          </a:p>
          <a:p>
            <a:r>
              <a:rPr lang="en-US" sz="2500" i="1" dirty="0" smtClean="0">
                <a:latin typeface="Cambria Math" charset="0"/>
                <a:ea typeface="Cambria Math" charset="0"/>
                <a:cs typeface="Cambria Math" charset="0"/>
              </a:rPr>
              <a:t>C</a:t>
            </a:r>
            <a:r>
              <a:rPr lang="en-US" sz="2500" dirty="0" smtClean="0"/>
              <a:t>: payload size of BLE packet</a:t>
            </a:r>
          </a:p>
          <a:p>
            <a:r>
              <a:rPr lang="en-US" sz="2500" i="1" dirty="0" smtClean="0">
                <a:latin typeface="Cambria Math" charset="0"/>
                <a:ea typeface="Cambria Math" charset="0"/>
                <a:cs typeface="Cambria Math" charset="0"/>
              </a:rPr>
              <a:t>T</a:t>
            </a:r>
            <a:r>
              <a:rPr lang="en-US" sz="2500" dirty="0" smtClean="0"/>
              <a:t>: maximum allowable latency</a:t>
            </a:r>
          </a:p>
          <a:p>
            <a:r>
              <a:rPr lang="en-US" sz="2500" i="1" dirty="0" smtClean="0">
                <a:latin typeface="Cambria Math" charset="0"/>
                <a:ea typeface="Cambria Math" charset="0"/>
                <a:cs typeface="Cambria Math" charset="0"/>
              </a:rPr>
              <a:t>K</a:t>
            </a:r>
            <a:r>
              <a:rPr lang="en-US" sz="2500" dirty="0" smtClean="0"/>
              <a:t>: number of beacons</a:t>
            </a:r>
          </a:p>
          <a:p>
            <a:r>
              <a:rPr lang="en-US" sz="2500" dirty="0" smtClean="0"/>
              <a:t> 𝜏: beacon lifetime </a:t>
            </a:r>
            <a:endParaRPr lang="en-US" sz="2500" dirty="0"/>
          </a:p>
        </p:txBody>
      </p:sp>
      <mc:AlternateContent xmlns:mc="http://schemas.openxmlformats.org/markup-compatibility/2006">
        <mc:Choice xmlns:a14="http://schemas.microsoft.com/office/drawing/2010/main" Requires="a14">
          <p:sp>
            <p:nvSpPr>
              <p:cNvPr id="10" name="TextBox 9"/>
              <p:cNvSpPr txBox="1"/>
              <p:nvPr/>
            </p:nvSpPr>
            <p:spPr>
              <a:xfrm>
                <a:off x="724148" y="4629699"/>
                <a:ext cx="3786165" cy="10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ea typeface="Cambria Math" charset="0"/>
                              <a:cs typeface="Cambria Math" charset="0"/>
                            </a:rPr>
                            <m:t>𝜏</m:t>
                          </m:r>
                        </m:den>
                      </m:f>
                      <m:r>
                        <a:rPr lang="en-US" sz="3500" i="1">
                          <a:latin typeface="Cambria Math" charset="0"/>
                          <a:ea typeface="Cambria Math" charset="0"/>
                          <a:cs typeface="Cambria Math" charset="0"/>
                        </a:rPr>
                        <m:t>∝</m:t>
                      </m:r>
                      <m:d>
                        <m:dPr>
                          <m:ctrlPr>
                            <a:rPr lang="en-US" sz="3500" b="0" i="1" smtClean="0">
                              <a:latin typeface="Cambria Math" charset="0"/>
                            </a:rPr>
                          </m:ctrlPr>
                        </m:dPr>
                        <m:e>
                          <m:f>
                            <m:fPr>
                              <m:ctrlPr>
                                <a:rPr lang="en-US" sz="3500" b="0" i="1" smtClean="0">
                                  <a:latin typeface="Cambria Math" charset="0"/>
                                </a:rPr>
                              </m:ctrlPr>
                            </m:fPr>
                            <m:num>
                              <m:r>
                                <a:rPr lang="en-US" sz="3500" b="0" i="1" smtClean="0">
                                  <a:latin typeface="Cambria Math" charset="0"/>
                                </a:rPr>
                                <m:t>𝜆</m:t>
                              </m:r>
                              <m:r>
                                <a:rPr lang="en-US" sz="3500" b="0" i="1" smtClean="0">
                                  <a:latin typeface="Cambria Math" charset="0"/>
                                </a:rPr>
                                <m:t>𝐷</m:t>
                              </m:r>
                              <m:r>
                                <a:rPr lang="en-US" sz="3500" b="0" i="1" smtClean="0">
                                  <a:latin typeface="Cambria Math" charset="0"/>
                                </a:rPr>
                                <m:t>+</m:t>
                              </m:r>
                              <m:func>
                                <m:funcPr>
                                  <m:ctrlPr>
                                    <a:rPr lang="en-US" sz="3500" b="0" i="1" smtClean="0">
                                      <a:latin typeface="Cambria Math" charset="0"/>
                                    </a:rPr>
                                  </m:ctrlPr>
                                </m:funcPr>
                                <m:fName>
                                  <m:r>
                                    <m:rPr>
                                      <m:sty m:val="p"/>
                                    </m:rPr>
                                    <a:rPr lang="en-US" sz="3500" b="0" i="0" smtClean="0">
                                      <a:latin typeface="Cambria Math" charset="0"/>
                                    </a:rPr>
                                    <m:t>log</m:t>
                                  </m:r>
                                </m:fName>
                                <m:e>
                                  <m:r>
                                    <a:rPr lang="en-US" sz="3500" b="0" i="1" smtClean="0">
                                      <a:latin typeface="Cambria Math" charset="0"/>
                                    </a:rPr>
                                    <m:t>𝐾</m:t>
                                  </m:r>
                                </m:e>
                              </m:func>
                            </m:num>
                            <m:den>
                              <m:r>
                                <a:rPr lang="en-US" sz="3500" b="0" i="1" smtClean="0">
                                  <a:latin typeface="Cambria Math" charset="0"/>
                                </a:rPr>
                                <m:t>𝐶𝐾</m:t>
                              </m:r>
                            </m:den>
                          </m:f>
                        </m:e>
                      </m:d>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rPr>
                            <m:t>𝑇</m:t>
                          </m:r>
                        </m:den>
                      </m:f>
                    </m:oMath>
                  </m:oMathPara>
                </a14:m>
                <a:endParaRPr lang="en-US" sz="3500" dirty="0"/>
              </a:p>
            </p:txBody>
          </p:sp>
        </mc:Choice>
        <mc:Fallback>
          <p:sp>
            <p:nvSpPr>
              <p:cNvPr id="10" name="TextBox 9"/>
              <p:cNvSpPr txBox="1">
                <a:spLocks noRot="1" noChangeAspect="1" noMove="1" noResize="1" noEditPoints="1" noAdjustHandles="1" noChangeArrowheads="1" noChangeShapeType="1" noTextEdit="1"/>
              </p:cNvSpPr>
              <p:nvPr/>
            </p:nvSpPr>
            <p:spPr>
              <a:xfrm>
                <a:off x="724148" y="4629699"/>
                <a:ext cx="3786165" cy="1034194"/>
              </a:xfrm>
              <a:prstGeom prst="rect">
                <a:avLst/>
              </a:prstGeom>
              <a:blipFill rotWithShape="0">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2336" y="1355172"/>
            <a:ext cx="4768265" cy="3034351"/>
          </a:xfrm>
          <a:prstGeom prst="rect">
            <a:avLst/>
          </a:prstGeom>
        </p:spPr>
      </p:pic>
    </p:spTree>
    <p:extLst>
      <p:ext uri="{BB962C8B-B14F-4D97-AF65-F5344CB8AC3E}">
        <p14:creationId xmlns:p14="http://schemas.microsoft.com/office/powerpoint/2010/main" val="1812813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797592" y="4145669"/>
            <a:ext cx="7207601" cy="2323160"/>
          </a:xfrm>
        </p:spPr>
        <p:txBody>
          <a:bodyPr>
            <a:noAutofit/>
          </a:bodyPr>
          <a:lstStyle/>
          <a:p>
            <a:pPr marL="0" indent="0">
              <a:buNone/>
            </a:pPr>
            <a:r>
              <a:rPr lang="en-US" sz="2000" dirty="0"/>
              <a:t>Limited broadcasting data packet size</a:t>
            </a:r>
          </a:p>
          <a:p>
            <a:pPr>
              <a:buFontTx/>
              <a:buChar char="-"/>
            </a:pPr>
            <a:endParaRPr lang="en-US" sz="2000" dirty="0" smtClean="0">
              <a:solidFill>
                <a:schemeClr val="accent1"/>
              </a:solidFill>
            </a:endParaRPr>
          </a:p>
          <a:p>
            <a:pPr>
              <a:buFontTx/>
              <a:buChar char="-"/>
            </a:pPr>
            <a:endParaRPr lang="en-US" sz="2000" dirty="0">
              <a:solidFill>
                <a:schemeClr val="accent1"/>
              </a:solidFill>
            </a:endParaRPr>
          </a:p>
          <a:p>
            <a:pPr>
              <a:buFontTx/>
              <a:buChar char="-"/>
            </a:pPr>
            <a:endParaRPr lang="en-US" sz="2000" dirty="0" smtClean="0">
              <a:solidFill>
                <a:schemeClr val="accent1"/>
              </a:solidFill>
            </a:endParaRPr>
          </a:p>
          <a:p>
            <a:pPr>
              <a:buFontTx/>
              <a:buChar char="-"/>
            </a:pPr>
            <a:r>
              <a:rPr lang="en-US" sz="2000" dirty="0" smtClean="0">
                <a:solidFill>
                  <a:schemeClr val="accent1"/>
                </a:solidFill>
              </a:rPr>
              <a:t>30</a:t>
            </a:r>
            <a:r>
              <a:rPr lang="en-US" sz="2000" dirty="0" smtClean="0"/>
              <a:t> </a:t>
            </a:r>
            <a:r>
              <a:rPr lang="en-US" sz="2000" dirty="0" smtClean="0"/>
              <a:t>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p:txBody>
      </p:sp>
      <p:pic>
        <p:nvPicPr>
          <p:cNvPr id="4" name="Picture 3"/>
          <p:cNvPicPr>
            <a:picLocks noChangeAspect="1"/>
          </p:cNvPicPr>
          <p:nvPr/>
        </p:nvPicPr>
        <p:blipFill>
          <a:blip r:embed="rId3"/>
          <a:stretch>
            <a:fillRect/>
          </a:stretch>
        </p:blipFill>
        <p:spPr>
          <a:xfrm>
            <a:off x="2092942" y="1926783"/>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22</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696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845135" y="1600194"/>
            <a:ext cx="6172200" cy="547934"/>
          </a:xfrm>
        </p:spPr>
        <p:txBody>
          <a:bodyPr>
            <a:noAutofit/>
          </a:bodyPr>
          <a:lstStyle/>
          <a:p>
            <a:pPr marL="342900" lvl="1" indent="0">
              <a:buNone/>
            </a:pPr>
            <a:r>
              <a:rPr lang="en-US" sz="1950" smtClean="0"/>
              <a:t>For </a:t>
            </a:r>
            <a:r>
              <a:rPr lang="en-US" sz="1950" dirty="0"/>
              <a:t>the </a:t>
            </a:r>
            <a:r>
              <a:rPr lang="en-US" sz="1950" dirty="0" smtClean="0"/>
              <a:t>64x64 “Lena</a:t>
            </a:r>
            <a:r>
              <a:rPr lang="en-US" sz="1950" dirty="0"/>
              <a:t>”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416" y="1963486"/>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778" y="1961420"/>
            <a:ext cx="609600" cy="609600"/>
          </a:xfrm>
          <a:prstGeom prst="rect">
            <a:avLst/>
          </a:prstGeom>
        </p:spPr>
      </p:pic>
      <p:sp>
        <p:nvSpPr>
          <p:cNvPr id="6" name="TextBox 5"/>
          <p:cNvSpPr txBox="1"/>
          <p:nvPr/>
        </p:nvSpPr>
        <p:spPr>
          <a:xfrm>
            <a:off x="1050235" y="2816540"/>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294889" y="2806196"/>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3183" y="1963486"/>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5868" y="1963486"/>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3308" y="1963486"/>
            <a:ext cx="609600" cy="609600"/>
          </a:xfrm>
          <a:prstGeom prst="rect">
            <a:avLst/>
          </a:prstGeom>
        </p:spPr>
      </p:pic>
      <p:sp>
        <p:nvSpPr>
          <p:cNvPr id="11" name="TextBox 10"/>
          <p:cNvSpPr txBox="1"/>
          <p:nvPr/>
        </p:nvSpPr>
        <p:spPr>
          <a:xfrm>
            <a:off x="5925843" y="2802931"/>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466277" y="2816540"/>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716999" y="2806196"/>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6235" y="1963486"/>
            <a:ext cx="609600" cy="609600"/>
          </a:xfrm>
          <a:prstGeom prst="rect">
            <a:avLst/>
          </a:prstGeom>
        </p:spPr>
      </p:pic>
      <p:sp>
        <p:nvSpPr>
          <p:cNvPr id="18" name="TextBox 17"/>
          <p:cNvSpPr txBox="1"/>
          <p:nvPr/>
        </p:nvSpPr>
        <p:spPr>
          <a:xfrm>
            <a:off x="6995243" y="2800876"/>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6995242" y="3491905"/>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23</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3812" y="3308707"/>
            <a:ext cx="5263213" cy="3939540"/>
          </a:xfrm>
          <a:prstGeom prst="rect">
            <a:avLst/>
          </a:prstGeom>
          <a:noFill/>
        </p:spPr>
        <p:txBody>
          <a:bodyPr wrap="square" rtlCol="0">
            <a:spAutoFit/>
          </a:bodyPr>
          <a:lstStyle/>
          <a:p>
            <a:r>
              <a:rPr lang="en-US" sz="2500" dirty="0" smtClean="0"/>
              <a:t>Beacon broadcasting power: -10 </a:t>
            </a:r>
            <a:r>
              <a:rPr lang="en-US" sz="2500" dirty="0" err="1" smtClean="0"/>
              <a:t>dBm</a:t>
            </a:r>
            <a:endParaRPr lang="en-US" sz="2500" dirty="0" smtClean="0"/>
          </a:p>
          <a:p>
            <a:r>
              <a:rPr lang="en-US" sz="2500" dirty="0" smtClean="0"/>
              <a:t>              broadcasting interval: 500ms</a:t>
            </a:r>
          </a:p>
          <a:p>
            <a:r>
              <a:rPr lang="en-US" sz="2500" dirty="0" smtClean="0"/>
              <a:t>Need image delivered in 1s</a:t>
            </a:r>
          </a:p>
          <a:p>
            <a:r>
              <a:rPr lang="en-US" sz="2500" dirty="0" smtClean="0"/>
              <a:t>JPEG:</a:t>
            </a:r>
          </a:p>
          <a:p>
            <a:r>
              <a:rPr lang="en-US" sz="2500" dirty="0" smtClean="0"/>
              <a:t>Lifetime 5 years -&gt; need 20 beacons</a:t>
            </a:r>
          </a:p>
          <a:p>
            <a:r>
              <a:rPr lang="en-US" sz="2500" dirty="0" smtClean="0"/>
              <a:t>Use 4 beacons -&gt; lifetime 1 year</a:t>
            </a:r>
          </a:p>
          <a:p>
            <a:r>
              <a:rPr lang="en-US" sz="2500" dirty="0" smtClean="0">
                <a:solidFill>
                  <a:schemeClr val="accent1"/>
                </a:solidFill>
              </a:rPr>
              <a:t>Using our method: </a:t>
            </a:r>
          </a:p>
          <a:p>
            <a:r>
              <a:rPr lang="en-US" sz="2500" dirty="0" smtClean="0"/>
              <a:t>Lifetime 5 years -&gt; </a:t>
            </a:r>
            <a:r>
              <a:rPr lang="en-US" sz="2500" dirty="0" smtClean="0">
                <a:solidFill>
                  <a:schemeClr val="accent1"/>
                </a:solidFill>
              </a:rPr>
              <a:t>need 3 beacons</a:t>
            </a:r>
          </a:p>
          <a:p>
            <a:r>
              <a:rPr lang="en-US" sz="2500" dirty="0" smtClean="0"/>
              <a:t>Use 4 beacons -&gt; </a:t>
            </a:r>
            <a:r>
              <a:rPr lang="en-US" sz="2500" dirty="0" smtClean="0">
                <a:solidFill>
                  <a:schemeClr val="accent1"/>
                </a:solidFill>
              </a:rPr>
              <a:t>lifetime 7 year</a:t>
            </a:r>
          </a:p>
          <a:p>
            <a:endParaRPr lang="en-US" sz="2500" dirty="0"/>
          </a:p>
        </p:txBody>
      </p:sp>
    </p:spTree>
    <p:extLst>
      <p:ext uri="{BB962C8B-B14F-4D97-AF65-F5344CB8AC3E}">
        <p14:creationId xmlns:p14="http://schemas.microsoft.com/office/powerpoint/2010/main" val="5077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Prioritizing content of interest</a:t>
            </a:r>
            <a:endParaRPr lang="en-US" dirty="0">
              <a:latin typeface="Helvetica" charset="0"/>
              <a:ea typeface="Helvetica" charset="0"/>
              <a:cs typeface="Helvetica" charset="0"/>
            </a:endParaRPr>
          </a:p>
        </p:txBody>
      </p:sp>
      <p:sp>
        <p:nvSpPr>
          <p:cNvPr id="14" name="Slide Number Placeholder 13"/>
          <p:cNvSpPr>
            <a:spLocks noGrp="1"/>
          </p:cNvSpPr>
          <p:nvPr>
            <p:ph type="sldNum" sz="quarter" idx="12"/>
          </p:nvPr>
        </p:nvSpPr>
        <p:spPr/>
        <p:txBody>
          <a:bodyPr/>
          <a:lstStyle/>
          <a:p>
            <a:fld id="{83D37755-D871-3243-875F-265DFA9F13A0}" type="slidenum">
              <a:rPr lang="en-US" smtClean="0"/>
              <a:t>24</a:t>
            </a:fld>
            <a:endParaRPr lang="en-US" dirty="0"/>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idx="1"/>
          </p:nvPr>
        </p:nvSpPr>
        <p:spPr>
          <a:xfrm>
            <a:off x="329184" y="1682735"/>
            <a:ext cx="8186166" cy="4673616"/>
          </a:xfrm>
        </p:spPr>
        <p:txBody>
          <a:bodyPr>
            <a:normAutofit/>
          </a:bodyPr>
          <a:lstStyle/>
          <a:p>
            <a:pPr>
              <a:lnSpc>
                <a:spcPct val="100000"/>
              </a:lnSpc>
              <a:spcBef>
                <a:spcPts val="0"/>
              </a:spcBef>
            </a:pPr>
            <a:r>
              <a:rPr lang="en-US" dirty="0" smtClean="0"/>
              <a:t>Idea: having a notion of foreground / background </a:t>
            </a:r>
          </a:p>
          <a:p>
            <a:pPr>
              <a:lnSpc>
                <a:spcPct val="100000"/>
              </a:lnSpc>
              <a:spcBef>
                <a:spcPts val="0"/>
              </a:spcBef>
            </a:pPr>
            <a:r>
              <a:rPr lang="en-US" dirty="0"/>
              <a:t>P</a:t>
            </a:r>
            <a:r>
              <a:rPr lang="en-US" dirty="0" smtClean="0"/>
              <a:t>revious work </a:t>
            </a:r>
          </a:p>
          <a:p>
            <a:pPr lvl="1">
              <a:lnSpc>
                <a:spcPct val="100000"/>
              </a:lnSpc>
              <a:spcBef>
                <a:spcPts val="0"/>
              </a:spcBef>
            </a:pPr>
            <a:r>
              <a:rPr lang="en-US" sz="2100" dirty="0" smtClean="0"/>
              <a:t>Application aware surveillance video compression [</a:t>
            </a:r>
            <a:r>
              <a:rPr lang="en-US" sz="2100" dirty="0" err="1" smtClean="0"/>
              <a:t>Minervini</a:t>
            </a:r>
            <a:r>
              <a:rPr lang="en-US" sz="2100" dirty="0" smtClean="0"/>
              <a:t>, et al. 2013]</a:t>
            </a:r>
          </a:p>
          <a:p>
            <a:pPr lvl="1">
              <a:lnSpc>
                <a:spcPct val="100000"/>
              </a:lnSpc>
              <a:spcBef>
                <a:spcPts val="0"/>
              </a:spcBef>
            </a:pPr>
            <a:r>
              <a:rPr lang="en-US" sz="2100" dirty="0" smtClean="0"/>
              <a:t>Visual feature preserving image and video compression. [Chao et al., 2016]</a:t>
            </a:r>
          </a:p>
          <a:p>
            <a:pPr lvl="1">
              <a:lnSpc>
                <a:spcPct val="100000"/>
              </a:lnSpc>
              <a:spcBef>
                <a:spcPts val="0"/>
              </a:spcBef>
            </a:pPr>
            <a:r>
              <a:rPr lang="en-US" sz="2100" dirty="0" smtClean="0"/>
              <a:t>Object-based surveillance video compression [</a:t>
            </a:r>
            <a:r>
              <a:rPr lang="en-US" sz="2100" dirty="0" err="1" smtClean="0"/>
              <a:t>Makur</a:t>
            </a:r>
            <a:r>
              <a:rPr lang="en-US" sz="2100" dirty="0" smtClean="0"/>
              <a:t> et al. 2006]</a:t>
            </a:r>
          </a:p>
          <a:p>
            <a:pPr>
              <a:lnSpc>
                <a:spcPct val="100000"/>
              </a:lnSpc>
              <a:spcBef>
                <a:spcPts val="0"/>
              </a:spcBef>
            </a:pPr>
            <a:r>
              <a:rPr lang="en-US" dirty="0" smtClean="0"/>
              <a:t>We are the first in applying prioritizing content of interest to give 64x64 compressed image size &lt; 200 bytes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7678136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25</a:t>
            </a:fld>
            <a:endParaRPr lang="en-US"/>
          </a:p>
        </p:txBody>
      </p:sp>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System Contribution and Benefits</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5" name="Content Placeholder 2"/>
          <p:cNvSpPr>
            <a:spLocks noGrp="1"/>
          </p:cNvSpPr>
          <p:nvPr>
            <p:ph idx="1"/>
          </p:nvPr>
        </p:nvSpPr>
        <p:spPr>
          <a:xfrm>
            <a:off x="560028" y="1903922"/>
            <a:ext cx="7886700" cy="4817553"/>
          </a:xfrm>
        </p:spPr>
        <p:txBody>
          <a:bodyPr>
            <a:normAutofit/>
          </a:bodyPr>
          <a:lstStyle/>
          <a:p>
            <a:pPr marL="0" indent="0">
              <a:buNone/>
            </a:pPr>
            <a:r>
              <a:rPr lang="en-US" dirty="0" smtClean="0"/>
              <a:t>First image storage and broadcasting based on BLE beacons</a:t>
            </a:r>
          </a:p>
          <a:p>
            <a:pPr marL="0" indent="0">
              <a:buNone/>
            </a:pPr>
            <a:endParaRPr lang="en-US" dirty="0" smtClean="0"/>
          </a:p>
          <a:p>
            <a:pPr marL="0" indent="0">
              <a:buNone/>
            </a:pPr>
            <a:r>
              <a:rPr lang="en-US" dirty="0" smtClean="0"/>
              <a:t>Benefits: </a:t>
            </a:r>
          </a:p>
          <a:p>
            <a:pPr lvl="1"/>
            <a:r>
              <a:rPr lang="en-US" dirty="0"/>
              <a:t>Long lifetime </a:t>
            </a:r>
          </a:p>
          <a:p>
            <a:pPr lvl="2"/>
            <a:r>
              <a:rPr lang="en-US" dirty="0"/>
              <a:t>Battery powered, 5 </a:t>
            </a:r>
            <a:r>
              <a:rPr lang="en-US" dirty="0" smtClean="0"/>
              <a:t>years</a:t>
            </a:r>
            <a:endParaRPr lang="en-US" dirty="0" smtClean="0"/>
          </a:p>
          <a:p>
            <a:pPr lvl="1"/>
            <a:r>
              <a:rPr lang="en-US" dirty="0" smtClean="0"/>
              <a:t>Low cost	</a:t>
            </a:r>
          </a:p>
          <a:p>
            <a:pPr lvl="2"/>
            <a:r>
              <a:rPr lang="en-US" dirty="0"/>
              <a:t>Some buildings already have BLE beacons </a:t>
            </a:r>
            <a:r>
              <a:rPr lang="en-US" dirty="0" smtClean="0"/>
              <a:t>deployed, cost can further be reduced</a:t>
            </a:r>
            <a:endParaRPr lang="en-US" dirty="0" smtClean="0"/>
          </a:p>
          <a:p>
            <a:pPr lvl="1"/>
            <a:r>
              <a:rPr lang="en-US" dirty="0" smtClean="0"/>
              <a:t>Internet </a:t>
            </a:r>
            <a:r>
              <a:rPr lang="en-US" dirty="0"/>
              <a:t>not required</a:t>
            </a:r>
          </a:p>
          <a:p>
            <a:pPr lvl="1"/>
            <a:endParaRPr lang="en-US" dirty="0" smtClean="0"/>
          </a:p>
        </p:txBody>
      </p:sp>
      <p:pic>
        <p:nvPicPr>
          <p:cNvPr id="6" name="Picture 5"/>
          <p:cNvPicPr>
            <a:picLocks noChangeAspect="1"/>
          </p:cNvPicPr>
          <p:nvPr/>
        </p:nvPicPr>
        <p:blipFill>
          <a:blip r:embed="rId3"/>
          <a:stretch>
            <a:fillRect/>
          </a:stretch>
        </p:blipFill>
        <p:spPr>
          <a:xfrm>
            <a:off x="4503378" y="2370356"/>
            <a:ext cx="4084983" cy="1298327"/>
          </a:xfrm>
          <a:prstGeom prst="rect">
            <a:avLst/>
          </a:prstGeom>
        </p:spPr>
      </p:pic>
    </p:spTree>
    <p:extLst>
      <p:ext uri="{BB962C8B-B14F-4D97-AF65-F5344CB8AC3E}">
        <p14:creationId xmlns:p14="http://schemas.microsoft.com/office/powerpoint/2010/main" val="102329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1776600"/>
            <a:ext cx="7886700" cy="4351338"/>
          </a:xfrm>
        </p:spPr>
        <p:txBody>
          <a:bodyPr>
            <a:normAutofit/>
          </a:bodyPr>
          <a:lstStyle/>
          <a:p>
            <a:pPr marL="457200" lvl="1" indent="0">
              <a:buNone/>
            </a:pPr>
            <a:r>
              <a:rPr lang="en-US" sz="3000" dirty="0" smtClean="0"/>
              <a:t>Foreground, adaptive encoding:  </a:t>
            </a:r>
          </a:p>
          <a:p>
            <a:pPr lvl="2"/>
            <a:r>
              <a:rPr lang="en-US" sz="2500" dirty="0" smtClean="0"/>
              <a:t>DCT </a:t>
            </a:r>
          </a:p>
          <a:p>
            <a:pPr lvl="2"/>
            <a:r>
              <a:rPr lang="en-US" sz="2500" dirty="0" smtClean="0"/>
              <a:t>Wavelet</a:t>
            </a:r>
          </a:p>
          <a:p>
            <a:pPr lvl="2"/>
            <a:r>
              <a:rPr lang="en-US" sz="2500" dirty="0" smtClean="0"/>
              <a:t>Triangle mesh</a:t>
            </a:r>
          </a:p>
          <a:p>
            <a:pPr lvl="2"/>
            <a:endParaRPr lang="en-US" sz="2500" dirty="0"/>
          </a:p>
          <a:p>
            <a:pPr lvl="2"/>
            <a:endParaRPr lang="en-US" sz="2500" dirty="0" smtClean="0"/>
          </a:p>
          <a:p>
            <a:pPr lvl="2"/>
            <a:endParaRPr lang="en-US" dirty="0" smtClean="0"/>
          </a:p>
          <a:p>
            <a:pPr marL="457200" lvl="1" indent="0">
              <a:buNone/>
            </a:pPr>
            <a:r>
              <a:rPr lang="en-US" sz="3000" dirty="0" smtClean="0"/>
              <a:t>Background</a:t>
            </a:r>
            <a:r>
              <a:rPr lang="en-US" dirty="0" smtClean="0"/>
              <a:t>:</a:t>
            </a:r>
          </a:p>
          <a:p>
            <a:pPr marL="914400" lvl="2" indent="0">
              <a:buNone/>
            </a:pPr>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1960" y="3752531"/>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0829" y="3752531"/>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196" y="3752531"/>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26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047796" y="1281257"/>
            <a:ext cx="4572000" cy="477054"/>
          </a:xfrm>
          <a:prstGeom prst="rect">
            <a:avLst/>
          </a:prstGeom>
        </p:spPr>
        <p:txBody>
          <a:bodyPr>
            <a:spAutoFit/>
          </a:bodyPr>
          <a:lstStyle/>
          <a:p>
            <a:pPr marL="3429"/>
            <a:r>
              <a:rPr lang="en-US" sz="2500" b="1" dirty="0" smtClean="0"/>
              <a:t>[</a:t>
            </a:r>
            <a:r>
              <a:rPr lang="en-US" sz="2500" b="1" dirty="0" err="1" smtClean="0"/>
              <a:t>IoTDI</a:t>
            </a:r>
            <a:r>
              <a:rPr lang="en-US" sz="2500" b="1" dirty="0" smtClean="0"/>
              <a:t>’ 2017]</a:t>
            </a:r>
            <a:endParaRPr lang="en-US" sz="2500" b="1" dirty="0"/>
          </a:p>
        </p:txBody>
      </p:sp>
    </p:spTree>
    <p:extLst>
      <p:ext uri="{BB962C8B-B14F-4D97-AF65-F5344CB8AC3E}">
        <p14:creationId xmlns:p14="http://schemas.microsoft.com/office/powerpoint/2010/main" val="20545817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the best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4178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126079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9" grpId="0" animBg="1"/>
      <p:bldP spid="9" grpId="1" animBg="1"/>
      <p:bldP spid="4" grpId="0"/>
      <p:bldP spid="4" grpId="1"/>
      <p:bldP spid="12" grpId="0" animBg="1"/>
      <p:bldP spid="12" grpId="1" animBg="1"/>
      <p:bldP spid="13" grpId="0" animBg="1"/>
      <p:bldP spid="13" grpId="1" animBg="1"/>
      <p:bldP spid="14" grpId="0" animBg="1"/>
      <p:bldP spid="14" grpId="1" animBg="1"/>
      <p:bldP spid="15" grpId="0"/>
      <p:bldP spid="15" grpId="1"/>
      <p:bldP spid="16" grpId="0"/>
      <p:bldP spid="16" grpId="1"/>
      <p:bldP spid="17" grpId="0"/>
      <p:bldP spid="1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29</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712336"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TextBox 7"/>
          <p:cNvSpPr txBox="1"/>
          <p:nvPr/>
        </p:nvSpPr>
        <p:spPr>
          <a:xfrm>
            <a:off x="9740348" y="38961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732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p:bldP spid="29" grpId="0"/>
      <p:bldP spid="31" grpId="0"/>
      <p:bldP spid="32" grpId="0"/>
      <p:bldP spid="39" grpId="0" animBg="1"/>
      <p:bldP spid="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1404802"/>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Standard video compression methods have limitations</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3</a:t>
            </a:fld>
            <a:endParaRPr lang="en-US" dirty="0"/>
          </a:p>
        </p:txBody>
      </p:sp>
      <p:cxnSp>
        <p:nvCxnSpPr>
          <p:cNvPr id="6" name="Straight Connector 5"/>
          <p:cNvCxnSpPr/>
          <p:nvPr/>
        </p:nvCxnSpPr>
        <p:spPr>
          <a:xfrm flipV="1">
            <a:off x="326583" y="140480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739091"/>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737232"/>
            <a:ext cx="1744388"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a:t>
            </a:r>
            <a:r>
              <a:rPr lang="en-US" sz="2000" b="1" dirty="0">
                <a:latin typeface="Helvetica" charset="0"/>
                <a:ea typeface="Helvetica" charset="0"/>
                <a:cs typeface="Helvetica" charset="0"/>
              </a:rPr>
              <a:t>B</a:t>
            </a:r>
            <a:r>
              <a:rPr lang="en-US" sz="2000" b="1" dirty="0" smtClean="0">
                <a:latin typeface="Helvetica" charset="0"/>
                <a:ea typeface="Helvetica" charset="0"/>
                <a:cs typeface="Helvetica" charset="0"/>
              </a:rPr>
              <a:t>ytes</a:t>
            </a:r>
            <a:endParaRPr lang="en-US" sz="2000" b="1" dirty="0">
              <a:latin typeface="Helvetica" charset="0"/>
              <a:ea typeface="Helvetica" charset="0"/>
              <a:cs typeface="Helvetica" charset="0"/>
            </a:endParaRPr>
          </a:p>
        </p:txBody>
      </p:sp>
      <p:cxnSp>
        <p:nvCxnSpPr>
          <p:cNvPr id="10" name="Straight Arrow Connector 9"/>
          <p:cNvCxnSpPr/>
          <p:nvPr/>
        </p:nvCxnSpPr>
        <p:spPr>
          <a:xfrm>
            <a:off x="4572000" y="2627739"/>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749826" y="4495433"/>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386470" y="3318597"/>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17" name="TextBox 16"/>
          <p:cNvSpPr txBox="1"/>
          <p:nvPr/>
        </p:nvSpPr>
        <p:spPr>
          <a:xfrm>
            <a:off x="3475588" y="4333850"/>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18" name="Straight Arrow Connector 17"/>
          <p:cNvCxnSpPr/>
          <p:nvPr/>
        </p:nvCxnSpPr>
        <p:spPr>
          <a:xfrm>
            <a:off x="8524875" y="2627739"/>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39345" y="3318597"/>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20" name="Straight Arrow Connector 19"/>
          <p:cNvCxnSpPr/>
          <p:nvPr/>
        </p:nvCxnSpPr>
        <p:spPr>
          <a:xfrm flipH="1">
            <a:off x="6664311" y="4539249"/>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90073" y="4377666"/>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Tree>
    <p:extLst>
      <p:ext uri="{BB962C8B-B14F-4D97-AF65-F5344CB8AC3E}">
        <p14:creationId xmlns:p14="http://schemas.microsoft.com/office/powerpoint/2010/main" val="2662671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30</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estimation</a:t>
            </a:r>
            <a:endParaRPr lang="en-US" dirty="0"/>
          </a:p>
          <a:p>
            <a:pPr marL="0" indent="0">
              <a:buNone/>
            </a:pPr>
            <a:r>
              <a:rPr lang="en-US" dirty="0" smtClean="0"/>
              <a:t>	</a:t>
            </a:r>
          </a:p>
          <a:p>
            <a:endParaRPr lang="en-US" dirty="0"/>
          </a:p>
          <a:p>
            <a:endParaRPr lang="en-US" dirty="0"/>
          </a:p>
        </p:txBody>
      </p:sp>
      <p:sp>
        <p:nvSpPr>
          <p:cNvPr id="7" name="TextBox 6"/>
          <p:cNvSpPr txBox="1"/>
          <p:nvPr/>
        </p:nvSpPr>
        <p:spPr>
          <a:xfrm>
            <a:off x="1411258" y="3072251"/>
            <a:ext cx="2000099" cy="369332"/>
          </a:xfrm>
          <a:prstGeom prst="rect">
            <a:avLst/>
          </a:prstGeom>
          <a:noFill/>
        </p:spPr>
        <p:txBody>
          <a:bodyPr wrap="none" rtlCol="0">
            <a:spAutoFit/>
          </a:bodyPr>
          <a:lstStyle/>
          <a:p>
            <a:r>
              <a:rPr lang="en-US" dirty="0" smtClean="0"/>
              <a:t>Obstacle avoidance</a:t>
            </a:r>
            <a:endParaRPr lang="en-US" dirty="0"/>
          </a:p>
        </p:txBody>
      </p:sp>
      <p:sp>
        <p:nvSpPr>
          <p:cNvPr id="11" name="TextBox 10"/>
          <p:cNvSpPr txBox="1"/>
          <p:nvPr/>
        </p:nvSpPr>
        <p:spPr>
          <a:xfrm>
            <a:off x="4740368" y="3105977"/>
            <a:ext cx="3849965" cy="369332"/>
          </a:xfrm>
          <a:prstGeom prst="rect">
            <a:avLst/>
          </a:prstGeom>
          <a:noFill/>
        </p:spPr>
        <p:txBody>
          <a:bodyPr wrap="none" rtlCol="0">
            <a:spAutoFit/>
          </a:bodyPr>
          <a:lstStyle/>
          <a:p>
            <a:r>
              <a:rPr lang="en-US" smtClean="0"/>
              <a:t>Simultaneous </a:t>
            </a:r>
            <a:r>
              <a:rPr lang="en-US" dirty="0" smtClean="0"/>
              <a:t>localization and mapping</a:t>
            </a:r>
            <a:endParaRPr lang="en-US" dirty="0"/>
          </a:p>
        </p:txBody>
      </p:sp>
    </p:spTree>
    <p:extLst>
      <p:ext uri="{BB962C8B-B14F-4D97-AF65-F5344CB8AC3E}">
        <p14:creationId xmlns:p14="http://schemas.microsoft.com/office/powerpoint/2010/main" val="16509602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146878" y="1407859"/>
            <a:ext cx="9175098" cy="5045950"/>
          </a:xfrm>
        </p:spPr>
      </p:pic>
      <p:sp>
        <p:nvSpPr>
          <p:cNvPr id="6" name="Rounded Rectangle 5"/>
          <p:cNvSpPr/>
          <p:nvPr/>
        </p:nvSpPr>
        <p:spPr>
          <a:xfrm>
            <a:off x="3157140" y="4271650"/>
            <a:ext cx="924530" cy="4063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4178987" y="4013842"/>
            <a:ext cx="825114" cy="41238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5152567" y="3721424"/>
            <a:ext cx="1102459" cy="332720"/>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255320" y="3840391"/>
            <a:ext cx="2045677" cy="1420722"/>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frequency component coefficients / quantization</a:t>
            </a:r>
          </a:p>
          <a:p>
            <a:pPr marL="0" indent="0">
              <a:buNone/>
            </a:pPr>
            <a:endParaRPr lang="en-US" sz="2000" dirty="0"/>
          </a:p>
        </p:txBody>
      </p:sp>
      <p:cxnSp>
        <p:nvCxnSpPr>
          <p:cNvPr id="11" name="Curved Connector 10"/>
          <p:cNvCxnSpPr>
            <a:endCxn id="6" idx="1"/>
          </p:cNvCxnSpPr>
          <p:nvPr/>
        </p:nvCxnSpPr>
        <p:spPr>
          <a:xfrm>
            <a:off x="1669774" y="4426226"/>
            <a:ext cx="1487366" cy="48608"/>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a:off x="2102281" y="4041013"/>
            <a:ext cx="2070357" cy="1313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7074993" y="3951929"/>
            <a:ext cx="1581667" cy="92075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mesh density</a:t>
            </a:r>
          </a:p>
          <a:p>
            <a:pPr marL="0" indent="0">
              <a:buNone/>
            </a:pPr>
            <a:endParaRPr lang="en-US" sz="1200" dirty="0"/>
          </a:p>
        </p:txBody>
      </p:sp>
      <p:cxnSp>
        <p:nvCxnSpPr>
          <p:cNvPr id="15" name="Curved Connector 14"/>
          <p:cNvCxnSpPr/>
          <p:nvPr/>
        </p:nvCxnSpPr>
        <p:spPr>
          <a:xfrm rot="10800000">
            <a:off x="6255027" y="3887784"/>
            <a:ext cx="813617" cy="159578"/>
          </a:xfrm>
          <a:prstGeom prst="curvedConnector3">
            <a:avLst>
              <a:gd name="adj1" fmla="val 5000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31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2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32</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120348" y="4979272"/>
            <a:ext cx="383075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32396" y="1261118"/>
                <a:ext cx="50008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𝑑𝑐𝑡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𝑑𝑐𝑡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3" name="Rectangle 2"/>
              <p:cNvSpPr>
                <a:spLocks noRot="1" noChangeAspect="1" noMove="1" noResize="1" noEditPoints="1" noAdjustHandles="1" noChangeArrowheads="1" noChangeShapeType="1" noTextEdit="1"/>
              </p:cNvSpPr>
              <p:nvPr/>
            </p:nvSpPr>
            <p:spPr>
              <a:xfrm>
                <a:off x="2632396" y="1261118"/>
                <a:ext cx="5000856"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37732" y="2910306"/>
                <a:ext cx="634244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𝑤𝑎𝑣𝑒𝑙𝑒𝑡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𝐻</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𝑤𝑎𝑣𝑒𝑙𝑒𝑡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1" name="Rectangle 40"/>
              <p:cNvSpPr>
                <a:spLocks noRot="1" noChangeAspect="1" noMove="1" noResize="1" noEditPoints="1" noAdjustHandles="1" noChangeArrowheads="1" noChangeShapeType="1" noTextEdit="1"/>
              </p:cNvSpPr>
              <p:nvPr/>
            </p:nvSpPr>
            <p:spPr>
              <a:xfrm>
                <a:off x="2337732" y="2910306"/>
                <a:ext cx="6342442"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0651" y="4362536"/>
                <a:ext cx="9105954"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𝑚𝑒𝑠h</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r>
                            <a:rPr lang="en-US" sz="3000" b="0" i="1" smtClean="0">
                              <a:latin typeface="Cambria Math" charset="0"/>
                            </a:rPr>
                            <m:t>𝑣</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 </m:t>
                          </m:r>
                          <m:r>
                            <a:rPr lang="en-US" sz="3000" b="0" i="1" smtClean="0">
                              <a:latin typeface="Cambria Math" charset="0"/>
                            </a:rPr>
                            <m:t>𝑛</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𝑖</m:t>
                          </m:r>
                          <m:r>
                            <a:rPr lang="en-US" sz="3000" b="0" i="1" smtClean="0">
                              <a:latin typeface="Cambria Math" charset="0"/>
                            </a:rPr>
                            <m:t>(</m:t>
                          </m:r>
                          <m:r>
                            <a:rPr lang="en-US" sz="3000" b="0" i="1" smtClean="0">
                              <a:latin typeface="Cambria Math" charset="0"/>
                            </a:rPr>
                            <m:t>𝑥</m:t>
                          </m:r>
                          <m:r>
                            <a:rPr lang="en-US" sz="3000" b="0" i="1" smtClean="0">
                              <a:latin typeface="Cambria Math" charset="0"/>
                            </a:rPr>
                            <m:t>)</m:t>
                          </m:r>
                        </m:e>
                      </m:d>
                      <m:r>
                        <a:rPr lang="en-US" sz="3000" b="0" i="1" smtClean="0">
                          <a:latin typeface="Cambria Math" charset="0"/>
                        </a:rPr>
                        <m:t>))+</m:t>
                      </m:r>
                      <m:r>
                        <a:rPr lang="en-US" sz="3000" b="0" i="1" smtClean="0">
                          <a:latin typeface="Cambria Math" charset="0"/>
                        </a:rPr>
                        <m:t>𝐵</m:t>
                      </m:r>
                      <m:r>
                        <a:rPr lang="en-US" sz="3000" b="0" i="1" smtClean="0">
                          <a:latin typeface="Cambria Math" charset="0"/>
                        </a:rPr>
                        <m:t>(</m:t>
                      </m:r>
                      <m:r>
                        <a:rPr lang="en-US" sz="3000" b="0" i="1" smtClean="0">
                          <a:latin typeface="Cambria Math" charset="0"/>
                        </a:rPr>
                        <m:t>𝑔</m:t>
                      </m:r>
                      <m:d>
                        <m:dPr>
                          <m:ctrlPr>
                            <a:rPr lang="en-US" sz="3000" b="0" i="1" smtClean="0">
                              <a:latin typeface="Cambria Math" charset="0"/>
                            </a:rPr>
                          </m:ctrlPr>
                        </m:dPr>
                        <m:e>
                          <m:r>
                            <a:rPr lang="en-US" sz="3000" b="0" i="1" smtClean="0">
                              <a:latin typeface="Cambria Math" charset="0"/>
                            </a:rPr>
                            <m:t>𝑡</m:t>
                          </m:r>
                          <m:d>
                            <m:dPr>
                              <m:ctrlPr>
                                <a:rPr lang="en-US" sz="3000" b="0" i="1" smtClean="0">
                                  <a:latin typeface="Cambria Math" charset="0"/>
                                </a:rPr>
                              </m:ctrlPr>
                            </m:dPr>
                            <m:e>
                              <m:r>
                                <a:rPr lang="en-US" sz="3000" b="0" i="1" smtClean="0">
                                  <a:latin typeface="Cambria Math" charset="0"/>
                                </a:rPr>
                                <m:t>𝑥</m:t>
                              </m:r>
                            </m:e>
                          </m:d>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2" name="Rectangle 41"/>
              <p:cNvSpPr>
                <a:spLocks noRot="1" noChangeAspect="1" noMove="1" noResize="1" noEditPoints="1" noAdjustHandles="1" noChangeArrowheads="1" noChangeShapeType="1" noTextEdit="1"/>
              </p:cNvSpPr>
              <p:nvPr/>
            </p:nvSpPr>
            <p:spPr>
              <a:xfrm>
                <a:off x="-30651" y="4362536"/>
                <a:ext cx="9105954" cy="61343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370481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33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6259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34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03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2584029"/>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92" y="4988823"/>
            <a:ext cx="3928786" cy="1392915"/>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28" y="1970176"/>
            <a:ext cx="2692771"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35</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678019" y="3723861"/>
            <a:ext cx="3061251" cy="6006"/>
          </a:xfrm>
          <a:prstGeom prst="line">
            <a:avLst/>
          </a:prstGeom>
          <a:ln w="2540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470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If the input image is binary</a:t>
            </a:r>
          </a:p>
          <a:p>
            <a:pPr lvl="1"/>
            <a:r>
              <a:rPr lang="en-US" dirty="0" smtClean="0"/>
              <a:t>Systems with user interface that supports drawing, handwritten symbols</a:t>
            </a:r>
          </a:p>
          <a:p>
            <a:pPr lvl="1"/>
            <a:r>
              <a:rPr lang="en-US" dirty="0" smtClean="0"/>
              <a:t>Application: navigation, simple custom message</a:t>
            </a:r>
          </a:p>
          <a:p>
            <a:pPr lvl="1"/>
            <a:endParaRPr lang="en-US" dirty="0"/>
          </a:p>
          <a:p>
            <a:pPr lvl="1"/>
            <a:endParaRPr lang="en-US" dirty="0" smtClean="0"/>
          </a:p>
          <a:p>
            <a:r>
              <a:rPr lang="en-US" dirty="0" smtClean="0"/>
              <a:t>A patch-based method performs better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Binary image compression</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6076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patch-based compression can do better</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326583" y="1439737"/>
            <a:ext cx="7886700" cy="4351338"/>
          </a:xfrm>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37</a:t>
            </a:fld>
            <a:endParaRPr lang="en-US"/>
          </a:p>
        </p:txBody>
      </p:sp>
      <p:cxnSp>
        <p:nvCxnSpPr>
          <p:cNvPr id="10" name="Straight Connector 9"/>
          <p:cNvCxnSpPr/>
          <p:nvPr/>
        </p:nvCxnSpPr>
        <p:spPr>
          <a:xfrm flipV="1">
            <a:off x="345987" y="136190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dirty="0" smtClean="0"/>
              <a:t>Image size:</a:t>
            </a:r>
            <a:endParaRPr lang="en-US" sz="3500" i="1" dirty="0"/>
          </a:p>
        </p:txBody>
      </p:sp>
      <p:sp>
        <p:nvSpPr>
          <p:cNvPr id="12" name="TextBox 11"/>
          <p:cNvSpPr txBox="1"/>
          <p:nvPr/>
        </p:nvSpPr>
        <p:spPr>
          <a:xfrm>
            <a:off x="4796364" y="5985345"/>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6819" y="572404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8467" y="573641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135378" y="600923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64398" y="574378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83782" y="575615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36091" y="3955485"/>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r>
                                <a:rPr lang="en-US" sz="3000" b="0" i="1" smtClean="0">
                                  <a:latin typeface="Cambria Math" charset="0"/>
                                </a:rPr>
                                <m:t>)</m:t>
                              </m:r>
                            </m:e>
                          </m:d>
                        </m:e>
                      </m:func>
                    </m:oMath>
                  </m:oMathPara>
                </a14:m>
                <a:endParaRPr lang="en-US" sz="3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436091" y="3955485"/>
                <a:ext cx="4018830" cy="1172500"/>
              </a:xfrm>
              <a:prstGeom prst="rect">
                <a:avLst/>
              </a:prstGeom>
              <a:blipFill rotWithShape="0">
                <a:blip r:embed="rId5"/>
                <a:stretch>
                  <a:fillRect r="-22458"/>
                </a:stretch>
              </a:blipFill>
            </p:spPr>
            <p:txBody>
              <a:bodyPr/>
              <a:lstStyle/>
              <a:p>
                <a:r>
                  <a:rPr lang="en-US">
                    <a:noFill/>
                  </a:rPr>
                  <a:t> </a:t>
                </a:r>
              </a:p>
            </p:txBody>
          </p:sp>
        </mc:Fallback>
      </mc:AlternateContent>
      <p:pic>
        <p:nvPicPr>
          <p:cNvPr id="18" name="Picture 17" descr="patches.png"/>
          <p:cNvPicPr>
            <a:picLocks noChangeAspect="1"/>
          </p:cNvPicPr>
          <p:nvPr/>
        </p:nvPicPr>
        <p:blipFill rotWithShape="1">
          <a:blip r:embed="rId6">
            <a:extLst>
              <a:ext uri="{28A0092B-C50C-407E-A947-70E740481C1C}">
                <a14:useLocalDpi xmlns:a14="http://schemas.microsoft.com/office/drawing/2010/main" val="0"/>
              </a:ext>
            </a:extLst>
          </a:blip>
          <a:srcRect l="13102" t="6626" r="9593" b="12048"/>
          <a:stretch/>
        </p:blipFill>
        <p:spPr>
          <a:xfrm>
            <a:off x="616249" y="2054038"/>
            <a:ext cx="2328182" cy="1836965"/>
          </a:xfrm>
          <a:prstGeom prst="rect">
            <a:avLst/>
          </a:prstGeom>
        </p:spPr>
      </p:pic>
      <p:pic>
        <p:nvPicPr>
          <p:cNvPr id="19" name="Picture 18"/>
          <p:cNvPicPr>
            <a:picLocks noChangeAspect="1"/>
          </p:cNvPicPr>
          <p:nvPr/>
        </p:nvPicPr>
        <p:blipFill>
          <a:blip r:embed="rId7"/>
          <a:stretch>
            <a:fillRect/>
          </a:stretch>
        </p:blipFill>
        <p:spPr>
          <a:xfrm>
            <a:off x="3828894" y="2283385"/>
            <a:ext cx="1387778" cy="1367518"/>
          </a:xfrm>
          <a:prstGeom prst="rect">
            <a:avLst/>
          </a:prstGeom>
        </p:spPr>
      </p:pic>
      <p:sp>
        <p:nvSpPr>
          <p:cNvPr id="20" name="Rounded Rectangle 19"/>
          <p:cNvSpPr/>
          <p:nvPr/>
        </p:nvSpPr>
        <p:spPr>
          <a:xfrm>
            <a:off x="2136953" y="2019704"/>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2" name="Rounded Rectangle 21"/>
          <p:cNvSpPr/>
          <p:nvPr/>
        </p:nvSpPr>
        <p:spPr>
          <a:xfrm>
            <a:off x="4346752" y="3400829"/>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3" name="Rounded Rectangle 22"/>
          <p:cNvSpPr/>
          <p:nvPr/>
        </p:nvSpPr>
        <p:spPr>
          <a:xfrm>
            <a:off x="1543676" y="3140941"/>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4" name="Rounded Rectangle 23"/>
          <p:cNvSpPr/>
          <p:nvPr/>
        </p:nvSpPr>
        <p:spPr>
          <a:xfrm>
            <a:off x="4616174" y="2555826"/>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26" name="Curved Connector 25"/>
          <p:cNvCxnSpPr>
            <a:stCxn id="23" idx="2"/>
            <a:endCxn id="26" idx="2"/>
          </p:cNvCxnSpPr>
          <p:nvPr/>
        </p:nvCxnSpPr>
        <p:spPr>
          <a:xfrm rot="16200000" flipH="1">
            <a:off x="2641386" y="1804565"/>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7" name="Curved Connector 26"/>
          <p:cNvCxnSpPr>
            <a:stCxn id="27" idx="2"/>
          </p:cNvCxnSpPr>
          <p:nvPr/>
        </p:nvCxnSpPr>
        <p:spPr>
          <a:xfrm rot="5400000" flipH="1" flipV="1">
            <a:off x="2782614" y="1506581"/>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63078" y="5923203"/>
            <a:ext cx="4572000" cy="2015936"/>
          </a:xfrm>
          <a:prstGeom prst="rect">
            <a:avLst/>
          </a:prstGeom>
        </p:spPr>
        <p:txBody>
          <a:bodyPr>
            <a:spAutoFit/>
          </a:bodyPr>
          <a:lstStyle/>
          <a:p>
            <a:pPr marL="3429"/>
            <a:endParaRPr lang="en-US" sz="2500" b="1" dirty="0"/>
          </a:p>
          <a:p>
            <a:pPr marL="3429"/>
            <a:r>
              <a:rPr lang="en-US" sz="2500" b="1" dirty="0" smtClean="0"/>
              <a:t>[DCOSS’ 2016]</a:t>
            </a:r>
            <a:endParaRPr lang="en-US" sz="2500" b="1" dirty="0"/>
          </a:p>
          <a:p>
            <a:pPr marL="3429"/>
            <a:endParaRPr lang="en-US" sz="2500" b="1" dirty="0"/>
          </a:p>
          <a:p>
            <a:endParaRPr lang="en-US" sz="2500" b="1" dirty="0"/>
          </a:p>
          <a:p>
            <a:endParaRPr lang="en-US" sz="2500" b="1" dirty="0"/>
          </a:p>
        </p:txBody>
      </p:sp>
    </p:spTree>
    <p:extLst>
      <p:ext uri="{BB962C8B-B14F-4D97-AF65-F5344CB8AC3E}">
        <p14:creationId xmlns:p14="http://schemas.microsoft.com/office/powerpoint/2010/main" val="192383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20" grpId="0" animBg="1"/>
      <p:bldP spid="22" grpId="0" animBg="1"/>
      <p:bldP spid="23" grpId="0" animBg="1"/>
      <p:bldP spid="2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38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61624" y="5187381"/>
            <a:ext cx="2468946" cy="246221"/>
          </a:xfrm>
          <a:prstGeom prst="rect">
            <a:avLst/>
          </a:prstGeom>
          <a:solidFill>
            <a:schemeClr val="bg1"/>
          </a:solidFill>
        </p:spPr>
        <p:txBody>
          <a:bodyPr wrap="none" rtlCol="0">
            <a:spAutoFit/>
          </a:bodyPr>
          <a:lstStyle/>
          <a:p>
            <a:r>
              <a:rPr lang="en-US" sz="1000" dirty="0" smtClean="0"/>
              <a:t>16             64            256         1024       4096 </a:t>
            </a:r>
            <a:endParaRPr lang="en-US" sz="1000" dirty="0"/>
          </a:p>
        </p:txBody>
      </p:sp>
      <p:sp>
        <p:nvSpPr>
          <p:cNvPr id="6" name="TextBox 5"/>
          <p:cNvSpPr txBox="1"/>
          <p:nvPr/>
        </p:nvSpPr>
        <p:spPr>
          <a:xfrm>
            <a:off x="2961624" y="5348650"/>
            <a:ext cx="2432011" cy="292388"/>
          </a:xfrm>
          <a:prstGeom prst="rect">
            <a:avLst/>
          </a:prstGeom>
          <a:solidFill>
            <a:schemeClr val="bg1"/>
          </a:solidFill>
        </p:spPr>
        <p:txBody>
          <a:bodyPr wrap="square" rtlCol="0">
            <a:spAutoFit/>
          </a:bodyPr>
          <a:lstStyle/>
          <a:p>
            <a:r>
              <a:rPr lang="en-US" sz="1300" dirty="0" smtClean="0"/>
              <a:t>             Image Size (Bytes)</a:t>
            </a:r>
            <a:endParaRPr lang="en-US" sz="1300" dirty="0"/>
          </a:p>
        </p:txBody>
      </p:sp>
    </p:spTree>
    <p:extLst>
      <p:ext uri="{BB962C8B-B14F-4D97-AF65-F5344CB8AC3E}">
        <p14:creationId xmlns:p14="http://schemas.microsoft.com/office/powerpoint/2010/main" val="161263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54299" y="5346778"/>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39</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0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7 -0.00533 C 0.00347 -0.0669 0.00694 -0.12801 -0.00434 -0.15139 C -0.01597 -0.17431 -0.03472 -0.14491 -0.06875 -0.14398 C -0.10295 -0.14306 -0.18507 -0.15926 -0.20955 -0.14653 C -0.23403 -0.13357 -0.21476 -0.0963 -0.21563 -0.06713 C -0.21684 -0.03773 -0.22344 0.01227 -0.21563 0.02916 C -0.20816 0.04606 -0.17708 0.02916 -0.16997 0.03402 C -0.1625 0.03912 -0.16684 0.04907 -0.17135 0.05926 " pathEditMode="relative" rAng="0" ptsTypes="AAAAAAAA">
                                      <p:cBhvr>
                                        <p:cTn id="10" dur="2000" fill="hold"/>
                                        <p:tgtEl>
                                          <p:spTgt spid="5"/>
                                        </p:tgtEl>
                                        <p:attrNameLst>
                                          <p:attrName>ppt_x</p:attrName>
                                          <p:attrName>ppt_y</p:attrName>
                                        </p:attrNameLst>
                                      </p:cBhvr>
                                      <p:rCtr x="-10938" y="-4514"/>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0312 2.22222E-6 C -0.01493 -0.00602 -0.02639 -0.01158 -0.00035 -0.01435 C 0.02587 -0.0169 0.12535 -0.01505 0.15365 -0.01644 C 0.18195 -0.01783 0.16649 0.00162 0.16997 -0.02246 C 0.17309 -0.04653 0.17309 -0.10394 0.17309 -0.16111 " pathEditMode="relative" rAng="0" ptsTypes="AAAAA">
                                      <p:cBhvr>
                                        <p:cTn id="22" dur="2000" fill="hold"/>
                                        <p:tgtEl>
                                          <p:spTgt spid="8"/>
                                        </p:tgtEl>
                                        <p:attrNameLst>
                                          <p:attrName>ppt_x</p:attrName>
                                          <p:attrName>ppt_y</p:attrName>
                                        </p:attrNameLst>
                                      </p:cBhvr>
                                      <p:rCtr x="8160" y="-8056"/>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2135" y="1615608"/>
            <a:ext cx="7886700" cy="4351338"/>
          </a:xfrm>
        </p:spPr>
        <p:txBody>
          <a:bodyPr/>
          <a:lstStyle/>
          <a:p>
            <a:pPr marL="0" indent="0">
              <a:buNone/>
            </a:pPr>
            <a:r>
              <a:rPr lang="en-US" dirty="0" smtClean="0"/>
              <a:t>Store image data into Bluetooth low energy Beacons (30 bytes storage)</a:t>
            </a:r>
            <a:endParaRPr lang="en-US" dirty="0"/>
          </a:p>
        </p:txBody>
      </p:sp>
      <p:pic>
        <p:nvPicPr>
          <p:cNvPr id="4" name="Picture 3"/>
          <p:cNvPicPr>
            <a:picLocks noChangeAspect="1"/>
          </p:cNvPicPr>
          <p:nvPr/>
        </p:nvPicPr>
        <p:blipFill>
          <a:blip r:embed="rId3"/>
          <a:stretch>
            <a:fillRect/>
          </a:stretch>
        </p:blipFill>
        <p:spPr>
          <a:xfrm>
            <a:off x="3979338" y="2918361"/>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852" y="4977124"/>
            <a:ext cx="490238" cy="490238"/>
          </a:xfrm>
          <a:prstGeom prst="rect">
            <a:avLst/>
          </a:prstGeom>
        </p:spPr>
      </p:pic>
      <p:pic>
        <p:nvPicPr>
          <p:cNvPr id="6" name="Picture 5"/>
          <p:cNvPicPr>
            <a:picLocks noChangeAspect="1"/>
          </p:cNvPicPr>
          <p:nvPr/>
        </p:nvPicPr>
        <p:blipFill>
          <a:blip r:embed="rId5"/>
          <a:stretch>
            <a:fillRect/>
          </a:stretch>
        </p:blipFill>
        <p:spPr>
          <a:xfrm>
            <a:off x="4305485" y="4481366"/>
            <a:ext cx="985996" cy="985996"/>
          </a:xfrm>
          <a:prstGeom prst="rect">
            <a:avLst/>
          </a:prstGeom>
        </p:spPr>
      </p:pic>
      <p:pic>
        <p:nvPicPr>
          <p:cNvPr id="7" name="Picture 6"/>
          <p:cNvPicPr>
            <a:picLocks noChangeAspect="1"/>
          </p:cNvPicPr>
          <p:nvPr/>
        </p:nvPicPr>
        <p:blipFill>
          <a:blip r:embed="rId6"/>
          <a:stretch>
            <a:fillRect/>
          </a:stretch>
        </p:blipFill>
        <p:spPr>
          <a:xfrm>
            <a:off x="5400830" y="4598782"/>
            <a:ext cx="485261" cy="507872"/>
          </a:xfrm>
          <a:prstGeom prst="rect">
            <a:avLst/>
          </a:prstGeom>
        </p:spPr>
      </p:pic>
      <p:pic>
        <p:nvPicPr>
          <p:cNvPr id="8" name="Picture 7"/>
          <p:cNvPicPr>
            <a:picLocks noChangeAspect="1"/>
          </p:cNvPicPr>
          <p:nvPr/>
        </p:nvPicPr>
        <p:blipFill>
          <a:blip r:embed="rId7"/>
          <a:stretch>
            <a:fillRect/>
          </a:stretch>
        </p:blipFill>
        <p:spPr>
          <a:xfrm>
            <a:off x="5291480" y="4492103"/>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132" y="4197107"/>
            <a:ext cx="490238" cy="490238"/>
          </a:xfrm>
          <a:prstGeom prst="rect">
            <a:avLst/>
          </a:prstGeom>
        </p:spPr>
      </p:pic>
      <p:sp>
        <p:nvSpPr>
          <p:cNvPr id="10" name="Rectangle 9"/>
          <p:cNvSpPr/>
          <p:nvPr/>
        </p:nvSpPr>
        <p:spPr>
          <a:xfrm>
            <a:off x="3967564" y="6148602"/>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Initial application</a:t>
            </a:r>
            <a:endParaRPr lang="en-US" dirty="0">
              <a:latin typeface="Helvetica" charset="0"/>
              <a:ea typeface="Helvetica" charset="0"/>
              <a:cs typeface="Helvetica" charset="0"/>
            </a:endParaRP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5" name="Content Placeholder 3"/>
          <p:cNvPicPr>
            <a:picLocks noChangeAspect="1"/>
          </p:cNvPicPr>
          <p:nvPr/>
        </p:nvPicPr>
        <p:blipFill>
          <a:blip r:embed="rId8"/>
          <a:srcRect t="2914" b="2914"/>
          <a:stretch>
            <a:fillRect/>
          </a:stretch>
        </p:blipFill>
        <p:spPr>
          <a:xfrm>
            <a:off x="463826" y="3820029"/>
            <a:ext cx="2995360" cy="1647332"/>
          </a:xfrm>
          <a:prstGeom prst="rect">
            <a:avLst/>
          </a:prstGeom>
        </p:spPr>
      </p:pic>
    </p:spTree>
    <p:extLst>
      <p:ext uri="{BB962C8B-B14F-4D97-AF65-F5344CB8AC3E}">
        <p14:creationId xmlns:p14="http://schemas.microsoft.com/office/powerpoint/2010/main" val="9674188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1586" y="1502074"/>
            <a:ext cx="8123583" cy="4487854"/>
          </a:xfrm>
        </p:spPr>
        <p:txBody>
          <a:bodyPr>
            <a:noAutofit/>
          </a:bodyPr>
          <a:lstStyle/>
          <a:p>
            <a:pPr algn="l"/>
            <a:r>
              <a:rPr lang="en-US" sz="3000" dirty="0" smtClean="0">
                <a:cs typeface="Helvetica"/>
              </a:rPr>
              <a:t>Novelty: </a:t>
            </a:r>
          </a:p>
          <a:p>
            <a:pPr marL="342900" indent="-342900" algn="l">
              <a:buFont typeface="Arial" charset="0"/>
              <a:buChar char="•"/>
            </a:pPr>
            <a:r>
              <a:rPr lang="en-US" sz="2900" dirty="0" smtClean="0">
                <a:cs typeface="Helvetica"/>
              </a:rPr>
              <a:t>First BLE image broadcasting system</a:t>
            </a:r>
          </a:p>
          <a:p>
            <a:pPr marL="342900" indent="-342900" algn="l">
              <a:buFont typeface="Arial" charset="0"/>
              <a:buChar char="•"/>
            </a:pPr>
            <a:r>
              <a:rPr lang="en-US" sz="2900" dirty="0" smtClean="0">
                <a:cs typeface="Helvetica"/>
              </a:rPr>
              <a:t>IMU-guided multi-view capture algorithm</a:t>
            </a:r>
          </a:p>
          <a:p>
            <a:pPr marL="342900" indent="-342900" algn="l">
              <a:buFont typeface="Arial" charset="0"/>
              <a:buChar char="•"/>
            </a:pPr>
            <a:r>
              <a:rPr lang="en-US" sz="2900" dirty="0">
                <a:cs typeface="Helvetica"/>
              </a:rPr>
              <a:t>A</a:t>
            </a:r>
            <a:r>
              <a:rPr lang="en-US" sz="2900" dirty="0" smtClean="0">
                <a:cs typeface="Helvetica"/>
              </a:rPr>
              <a:t>daptive </a:t>
            </a:r>
            <a:r>
              <a:rPr lang="en-US" sz="2900" dirty="0" smtClean="0">
                <a:cs typeface="Helvetica"/>
              </a:rPr>
              <a:t>image encoding </a:t>
            </a:r>
            <a:r>
              <a:rPr lang="en-US" sz="2900" dirty="0" smtClean="0">
                <a:cs typeface="Helvetica"/>
              </a:rPr>
              <a:t>method studied with user studies</a:t>
            </a:r>
          </a:p>
          <a:p>
            <a:pPr algn="l"/>
            <a:r>
              <a:rPr lang="en-US" sz="3200" dirty="0" smtClean="0">
                <a:cs typeface="Helvetica"/>
              </a:rPr>
              <a:t>Generality</a:t>
            </a:r>
            <a:r>
              <a:rPr lang="en-US" sz="3000" dirty="0" smtClean="0">
                <a:cs typeface="Helvetica"/>
              </a:rPr>
              <a:t>:</a:t>
            </a:r>
          </a:p>
          <a:p>
            <a:pPr marL="457200" indent="-457200" algn="l">
              <a:buFont typeface="Arial" charset="0"/>
              <a:buChar char="•"/>
            </a:pPr>
            <a:r>
              <a:rPr lang="en-US" sz="3000" dirty="0" smtClean="0">
                <a:cs typeface="Helvetica"/>
              </a:rPr>
              <a:t>Enable </a:t>
            </a:r>
            <a:r>
              <a:rPr lang="en-US" sz="3000" dirty="0">
                <a:cs typeface="Helvetica"/>
              </a:rPr>
              <a:t>long lifetime multimedia data storage/broadcasting on battery powered systems with extreme memory/bandwidth limit</a:t>
            </a:r>
            <a:endParaRPr lang="en-US" sz="3000" dirty="0">
              <a:cs typeface="Helvetica"/>
            </a:endParaRPr>
          </a:p>
          <a:p>
            <a:pPr marL="342900" indent="-342900" algn="l">
              <a:buFont typeface="Arial" charset="0"/>
              <a:buChar char="•"/>
            </a:pPr>
            <a:r>
              <a:rPr lang="en-US" sz="2900" dirty="0">
                <a:cs typeface="Helvetica"/>
              </a:rPr>
              <a:t>IMU-guided multi-view capture algorithm can be applied in other multi-view capture systems</a:t>
            </a:r>
          </a:p>
          <a:p>
            <a:pPr marL="800100" lvl="1" indent="-342900" algn="l">
              <a:buFont typeface="Arial" charset="0"/>
              <a:buChar char="•"/>
            </a:pP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40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212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41</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mt="22000"/>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mt="25000"/>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326584" y="3896118"/>
            <a:ext cx="3847852" cy="2825357"/>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8">
            <a:alphaModFix amt="22000"/>
            <a:extLst>
              <a:ext uri="{28A0092B-C50C-407E-A947-70E740481C1C}">
                <a14:useLocalDpi xmlns:a14="http://schemas.microsoft.com/office/drawing/2010/main" val="0"/>
              </a:ext>
            </a:extLst>
          </a:blip>
          <a:srcRect l="7837" t="13799" r="34348" b="11165"/>
          <a:stretch/>
        </p:blipFill>
        <p:spPr>
          <a:xfrm>
            <a:off x="4941164" y="4000590"/>
            <a:ext cx="3362950" cy="2455123"/>
          </a:xfrm>
          <a:prstGeom prst="rect">
            <a:avLst/>
          </a:prstGeom>
        </p:spPr>
      </p:pic>
    </p:spTree>
    <p:extLst>
      <p:ext uri="{BB962C8B-B14F-4D97-AF65-F5344CB8AC3E}">
        <p14:creationId xmlns:p14="http://schemas.microsoft.com/office/powerpoint/2010/main" val="3961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 problem statement</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506" y="2491730"/>
            <a:ext cx="3258589" cy="2453999"/>
          </a:xfrm>
          <a:prstGeom prst="rect">
            <a:avLst/>
          </a:prstGeom>
        </p:spPr>
      </p:pic>
      <p:sp>
        <p:nvSpPr>
          <p:cNvPr id="14" name="Subtitle 2"/>
          <p:cNvSpPr txBox="1">
            <a:spLocks/>
          </p:cNvSpPr>
          <p:nvPr/>
        </p:nvSpPr>
        <p:spPr>
          <a:xfrm>
            <a:off x="4503378" y="1663150"/>
            <a:ext cx="4243056" cy="5176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smtClean="0"/>
              <a:t>Standard compression technique (H.264, H.265, VP9) can achieve 100x compression but the video quality does not fulfill the application requirement</a:t>
            </a:r>
          </a:p>
          <a:p>
            <a:r>
              <a:rPr lang="en-US" sz="2500" dirty="0"/>
              <a:t>Seek an video compression that can achieve 100x </a:t>
            </a:r>
            <a:r>
              <a:rPr lang="en-US" sz="2500" dirty="0" smtClean="0"/>
              <a:t>compression while the compressed video quality fulfills the application requirement</a:t>
            </a:r>
            <a:endParaRPr lang="en-US" sz="2500" dirty="0"/>
          </a:p>
          <a:p>
            <a:endParaRPr lang="en-US" sz="2500" dirty="0" smtClean="0"/>
          </a:p>
          <a:p>
            <a:endParaRPr lang="en-US" sz="2500" dirty="0" smtClean="0"/>
          </a:p>
        </p:txBody>
      </p:sp>
    </p:spTree>
    <p:extLst>
      <p:ext uri="{BB962C8B-B14F-4D97-AF65-F5344CB8AC3E}">
        <p14:creationId xmlns:p14="http://schemas.microsoft.com/office/powerpoint/2010/main" val="18185396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0101" y="4540469"/>
            <a:ext cx="4127440" cy="3631763"/>
          </a:xfrm>
          <a:prstGeom prst="rect">
            <a:avLst/>
          </a:prstGeom>
          <a:noFill/>
        </p:spPr>
        <p:txBody>
          <a:bodyPr wrap="square" rtlCol="0">
            <a:spAutoFit/>
          </a:bodyPr>
          <a:lstStyle/>
          <a:p>
            <a:r>
              <a:rPr lang="en-US" sz="2300" dirty="0" smtClean="0">
                <a:latin typeface="Arial"/>
                <a:cs typeface="Arial"/>
              </a:rPr>
              <a:t>Problem: 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361528" y="6590815"/>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74670" y="1627045"/>
            <a:ext cx="2163340" cy="239228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43</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Problem statement</a:t>
            </a:r>
            <a:endParaRPr lang="en-US" sz="4400" dirty="0">
              <a:latin typeface="Helvetica" charset="0"/>
              <a:ea typeface="Helvetica" charset="0"/>
              <a:cs typeface="Helvetica" charset="0"/>
            </a:endParaRPr>
          </a:p>
        </p:txBody>
      </p:sp>
      <p:cxnSp>
        <p:nvCxnSpPr>
          <p:cNvPr id="9" name="Straight Connector 8"/>
          <p:cNvCxnSpPr/>
          <p:nvPr/>
        </p:nvCxnSpPr>
        <p:spPr>
          <a:xfrm flipV="1">
            <a:off x="333820"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4"/>
          <a:srcRect t="50223"/>
          <a:stretch/>
        </p:blipFill>
        <p:spPr>
          <a:xfrm>
            <a:off x="6746320" y="3124045"/>
            <a:ext cx="2192690" cy="668319"/>
          </a:xfrm>
          <a:prstGeom prst="rect">
            <a:avLst/>
          </a:prstGeom>
        </p:spPr>
      </p:pic>
      <p:sp>
        <p:nvSpPr>
          <p:cNvPr id="11" name="Right Brace 10"/>
          <p:cNvSpPr/>
          <p:nvPr/>
        </p:nvSpPr>
        <p:spPr>
          <a:xfrm rot="16200000">
            <a:off x="7446463" y="1472818"/>
            <a:ext cx="701473" cy="2101754"/>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2" name="Right Brace 11"/>
          <p:cNvSpPr/>
          <p:nvPr/>
        </p:nvSpPr>
        <p:spPr>
          <a:xfrm rot="16200000">
            <a:off x="3379971" y="1613647"/>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3" name="Picture 12"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7009" y="3001848"/>
            <a:ext cx="1254919" cy="955450"/>
          </a:xfrm>
          <a:prstGeom prst="rect">
            <a:avLst/>
          </a:prstGeom>
        </p:spPr>
      </p:pic>
      <p:sp>
        <p:nvSpPr>
          <p:cNvPr id="14" name="Right Brace 13"/>
          <p:cNvSpPr/>
          <p:nvPr/>
        </p:nvSpPr>
        <p:spPr>
          <a:xfrm rot="16200000">
            <a:off x="5231341" y="1970844"/>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5" name="Picture 14"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3157606" y="2701349"/>
            <a:ext cx="1086282" cy="1255949"/>
          </a:xfrm>
          <a:prstGeom prst="rect">
            <a:avLst/>
          </a:prstGeom>
        </p:spPr>
      </p:pic>
      <p:cxnSp>
        <p:nvCxnSpPr>
          <p:cNvPr id="16" name="Straight Arrow Connector 15"/>
          <p:cNvCxnSpPr/>
          <p:nvPr/>
        </p:nvCxnSpPr>
        <p:spPr>
          <a:xfrm>
            <a:off x="4476848" y="3301334"/>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262011" y="3329323"/>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837998" y="1611189"/>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19" name="TextBox 18"/>
          <p:cNvSpPr txBox="1"/>
          <p:nvPr/>
        </p:nvSpPr>
        <p:spPr>
          <a:xfrm>
            <a:off x="4647974" y="1801819"/>
            <a:ext cx="1809976" cy="369332"/>
          </a:xfrm>
          <a:prstGeom prst="rect">
            <a:avLst/>
          </a:prstGeom>
          <a:noFill/>
        </p:spPr>
        <p:txBody>
          <a:bodyPr wrap="square" rtlCol="0">
            <a:spAutoFit/>
          </a:bodyPr>
          <a:lstStyle/>
          <a:p>
            <a:pPr algn="ctr"/>
            <a:r>
              <a:rPr lang="en-US" smtClean="0"/>
              <a:t>Storage</a:t>
            </a:r>
            <a:endParaRPr lang="en-US"/>
          </a:p>
        </p:txBody>
      </p:sp>
      <p:sp>
        <p:nvSpPr>
          <p:cNvPr id="20" name="TextBox 19"/>
          <p:cNvSpPr txBox="1"/>
          <p:nvPr/>
        </p:nvSpPr>
        <p:spPr>
          <a:xfrm>
            <a:off x="6937677" y="1801819"/>
            <a:ext cx="1809976" cy="369332"/>
          </a:xfrm>
          <a:prstGeom prst="rect">
            <a:avLst/>
          </a:prstGeom>
          <a:noFill/>
        </p:spPr>
        <p:txBody>
          <a:bodyPr wrap="square" rtlCol="0">
            <a:spAutoFit/>
          </a:bodyPr>
          <a:lstStyle/>
          <a:p>
            <a:pPr algn="ctr"/>
            <a:r>
              <a:rPr lang="en-US" smtClean="0"/>
              <a:t>Analysis program</a:t>
            </a:r>
            <a:endParaRPr lang="en-US"/>
          </a:p>
        </p:txBody>
      </p:sp>
      <p:sp>
        <p:nvSpPr>
          <p:cNvPr id="2" name="Rectangle 1"/>
          <p:cNvSpPr/>
          <p:nvPr/>
        </p:nvSpPr>
        <p:spPr>
          <a:xfrm>
            <a:off x="4356950" y="4642294"/>
            <a:ext cx="4572000" cy="923330"/>
          </a:xfrm>
          <a:prstGeom prst="rect">
            <a:avLst/>
          </a:prstGeom>
        </p:spPr>
        <p:txBody>
          <a:bodyPr>
            <a:spAutoFit/>
          </a:bodyPr>
          <a:lstStyle/>
          <a:p>
            <a:r>
              <a:rPr lang="en-US"/>
              <a:t>Seek an video compression that can achieve 100x compression while the compressed video quality fulfills the application requirement</a:t>
            </a:r>
            <a:endParaRPr lang="en-US" dirty="0"/>
          </a:p>
        </p:txBody>
      </p:sp>
    </p:spTree>
    <p:extLst>
      <p:ext uri="{BB962C8B-B14F-4D97-AF65-F5344CB8AC3E}">
        <p14:creationId xmlns:p14="http://schemas.microsoft.com/office/powerpoint/2010/main" val="33892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8457007"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Previous work</a:t>
            </a:r>
            <a:endParaRPr lang="en-US" sz="4400" dirty="0">
              <a:latin typeface="Helvetica" charset="0"/>
              <a:ea typeface="Helvetica" charset="0"/>
              <a:cs typeface="Helvetica" charset="0"/>
            </a:endParaRPr>
          </a:p>
        </p:txBody>
      </p:sp>
      <p:sp>
        <p:nvSpPr>
          <p:cNvPr id="4" name="Rectangle 3"/>
          <p:cNvSpPr/>
          <p:nvPr/>
        </p:nvSpPr>
        <p:spPr>
          <a:xfrm>
            <a:off x="326583" y="1414815"/>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mr-IN" sz="2300" dirty="0" smtClean="0">
                <a:cs typeface="Arial"/>
              </a:rPr>
              <a:t>–</a:t>
            </a:r>
            <a:r>
              <a:rPr lang="en-US" sz="2300" dirty="0" smtClean="0">
                <a:cs typeface="Arial"/>
              </a:rPr>
              <a:t> analysis-preserving</a:t>
            </a:r>
          </a:p>
          <a:p>
            <a:pPr marL="285750" indent="-285750">
              <a:buFontTx/>
              <a:buChar char="-"/>
            </a:pPr>
            <a:endParaRPr lang="en-US" sz="2300" dirty="0" smtClean="0">
              <a:cs typeface="Arial"/>
            </a:endParaRPr>
          </a:p>
          <a:p>
            <a:r>
              <a:rPr lang="en-US" sz="2300" dirty="0" smtClean="0">
                <a:cs typeface="Arial"/>
              </a:rPr>
              <a:t>Most popular video compression H.264 in lossless mode: </a:t>
            </a:r>
          </a:p>
          <a:p>
            <a:r>
              <a:rPr lang="en-US" sz="2300" dirty="0" smtClean="0">
                <a:cs typeface="Arial"/>
              </a:rPr>
              <a:t>yields the compressed data in the size of 49.74% of the original one</a:t>
            </a:r>
          </a:p>
          <a:p>
            <a:endParaRPr lang="en-US" sz="2300" dirty="0" smtClean="0">
              <a:cs typeface="Arial"/>
            </a:endParaRPr>
          </a:p>
          <a:p>
            <a:r>
              <a:rPr lang="en-US" sz="2300" dirty="0" smtClean="0">
                <a:cs typeface="Arial"/>
              </a:rPr>
              <a:t>-&gt; 1TB / hour data: need too many disks for the data storage</a:t>
            </a:r>
          </a:p>
          <a:p>
            <a:endParaRPr lang="en-US" sz="2300" dirty="0">
              <a:cs typeface="Arial"/>
            </a:endParaRPr>
          </a:p>
          <a:p>
            <a:r>
              <a:rPr lang="en-US" sz="2300" dirty="0" smtClean="0">
                <a:cs typeface="Arial"/>
              </a:rPr>
              <a:t>-&gt; Our new analysis-preserving compression gives: </a:t>
            </a:r>
            <a:r>
              <a:rPr lang="en-US" sz="2300" dirty="0" smtClean="0">
                <a:solidFill>
                  <a:schemeClr val="accent1"/>
                </a:solidFill>
                <a:cs typeface="Arial"/>
              </a:rPr>
              <a:t>7.26%</a:t>
            </a:r>
            <a:endParaRPr lang="en-US" sz="2300" dirty="0" smtClean="0">
              <a:cs typeface="Arial"/>
            </a:endParaRPr>
          </a:p>
          <a:p>
            <a:r>
              <a:rPr lang="en-US" sz="2300" dirty="0" smtClean="0">
                <a:cs typeface="Arial"/>
              </a:rPr>
              <a:t>-&gt; Best case: </a:t>
            </a:r>
            <a:r>
              <a:rPr lang="en-US" sz="2300" dirty="0" smtClean="0">
                <a:solidFill>
                  <a:schemeClr val="accent1"/>
                </a:solidFill>
                <a:cs typeface="Arial"/>
              </a:rPr>
              <a:t>0.7729% </a:t>
            </a:r>
            <a:r>
              <a:rPr lang="en-US" sz="2300" dirty="0" smtClean="0">
                <a:cs typeface="Arial"/>
              </a:rPr>
              <a:t>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44</a:t>
            </a:fld>
            <a:endParaRPr lang="en-US"/>
          </a:p>
        </p:txBody>
      </p:sp>
      <p:cxnSp>
        <p:nvCxnSpPr>
          <p:cNvPr id="7" name="Straight Connector 6"/>
          <p:cNvCxnSpPr/>
          <p:nvPr/>
        </p:nvCxnSpPr>
        <p:spPr>
          <a:xfrm flipV="1">
            <a:off x="326583" y="140817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382701" y="4073744"/>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01361" y="2529867"/>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57800" y="600300"/>
            <a:ext cx="4572000" cy="1200329"/>
          </a:xfrm>
          <a:prstGeom prst="rect">
            <a:avLst/>
          </a:prstGeom>
        </p:spPr>
        <p:txBody>
          <a:bodyPr>
            <a:spAutoFit/>
          </a:bodyPr>
          <a:lstStyle/>
          <a:p>
            <a:r>
              <a:rPr lang="en-US"/>
              <a:t>Standard compression technique (H.264, H.265, VP9) can achieve 100x compression but the video quality does not fulfill the application requirement</a:t>
            </a:r>
            <a:endParaRPr lang="en-US" dirty="0"/>
          </a:p>
        </p:txBody>
      </p: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3"/>
                </p:tgtEl>
              </p:cMediaNode>
            </p:video>
            <p:seq concurrent="1" nextAc="seek">
              <p:cTn id="30" restart="whenNotActive" fill="hold" evtFilter="cancelBubble" nodeType="interactiveSeq">
                <p:stCondLst>
                  <p:cond evt="onClick" delay="0">
                    <p:tgtEl>
                      <p:spTgt spid="3"/>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75" y="2967278"/>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45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940908" y="3729121"/>
            <a:ext cx="3137867" cy="1384995"/>
          </a:xfrm>
          <a:prstGeom prst="rect">
            <a:avLst/>
          </a:prstGeom>
        </p:spPr>
        <p:txBody>
          <a:bodyPr wrap="square">
            <a:spAutoFit/>
          </a:bodyPr>
          <a:lstStyle/>
          <a:p>
            <a:pPr marL="3429"/>
            <a:r>
              <a:rPr lang="en-US" sz="2100" b="1" dirty="0" smtClean="0"/>
              <a:t>[Microscopy Research and Techniques 2015]</a:t>
            </a:r>
            <a:endParaRPr lang="en-US" sz="2100" b="1" dirty="0"/>
          </a:p>
          <a:p>
            <a:endParaRPr lang="en-US" sz="2100" dirty="0"/>
          </a:p>
          <a:p>
            <a:endParaRPr lang="en-US" sz="2100" dirty="0"/>
          </a:p>
        </p:txBody>
      </p: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46</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pic>
        <p:nvPicPr>
          <p:cNvPr id="5" name="Picture 4"/>
          <p:cNvPicPr>
            <a:picLocks noChangeAspect="1"/>
          </p:cNvPicPr>
          <p:nvPr/>
        </p:nvPicPr>
        <p:blipFill rotWithShape="1">
          <a:blip r:embed="rId5"/>
          <a:srcRect l="4963" t="76495" r="69259" b="3931"/>
          <a:stretch/>
        </p:blipFill>
        <p:spPr>
          <a:xfrm>
            <a:off x="6301324" y="1512974"/>
            <a:ext cx="795528" cy="795528"/>
          </a:xfrm>
          <a:prstGeom prst="rect">
            <a:avLst/>
          </a:prstGeom>
        </p:spPr>
      </p:pic>
      <p:pic>
        <p:nvPicPr>
          <p:cNvPr id="17" name="Picture 16"/>
          <p:cNvPicPr>
            <a:picLocks noChangeAspect="1"/>
          </p:cNvPicPr>
          <p:nvPr/>
        </p:nvPicPr>
        <p:blipFill rotWithShape="1">
          <a:blip r:embed="rId5"/>
          <a:srcRect l="37048" t="76184" r="37092" b="4241"/>
          <a:stretch/>
        </p:blipFill>
        <p:spPr>
          <a:xfrm>
            <a:off x="6301324" y="2585855"/>
            <a:ext cx="798059" cy="795528"/>
          </a:xfrm>
          <a:prstGeom prst="rect">
            <a:avLst/>
          </a:prstGeom>
        </p:spPr>
      </p:pic>
      <p:pic>
        <p:nvPicPr>
          <p:cNvPr id="18" name="Picture 17"/>
          <p:cNvPicPr>
            <a:picLocks noChangeAspect="1"/>
          </p:cNvPicPr>
          <p:nvPr/>
        </p:nvPicPr>
        <p:blipFill rotWithShape="1">
          <a:blip r:embed="rId5"/>
          <a:srcRect l="68707" t="76586" r="5528" b="3838"/>
          <a:stretch/>
        </p:blipFill>
        <p:spPr>
          <a:xfrm>
            <a:off x="7892496" y="2029393"/>
            <a:ext cx="795130" cy="795528"/>
          </a:xfrm>
          <a:prstGeom prst="rect">
            <a:avLst/>
          </a:prstGeom>
        </p:spPr>
      </p:pic>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78" y="1966886"/>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over time</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pic>
        <p:nvPicPr>
          <p:cNvPr id="6" name="Picture 5" descr="figru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375078" y="5388729"/>
            <a:ext cx="3911600" cy="477054"/>
          </a:xfrm>
          <a:prstGeom prst="rect">
            <a:avLst/>
          </a:prstGeom>
          <a:noFill/>
        </p:spPr>
        <p:txBody>
          <a:bodyPr wrap="square" rtlCol="0">
            <a:spAutoFit/>
          </a:bodyPr>
          <a:lstStyle/>
          <a:p>
            <a:r>
              <a:rPr lang="en-US" sz="2500" dirty="0" smtClean="0"/>
              <a:t>High score: foreground</a:t>
            </a:r>
            <a:endParaRPr lang="en-US" sz="2500" dirty="0"/>
          </a:p>
        </p:txBody>
      </p:sp>
      <p:sp>
        <p:nvSpPr>
          <p:cNvPr id="5" name="Slide Number Placeholder 4"/>
          <p:cNvSpPr>
            <a:spLocks noGrp="1"/>
          </p:cNvSpPr>
          <p:nvPr>
            <p:ph type="sldNum" sz="quarter" idx="12"/>
          </p:nvPr>
        </p:nvSpPr>
        <p:spPr/>
        <p:txBody>
          <a:bodyPr/>
          <a:lstStyle/>
          <a:p>
            <a:fld id="{83D37755-D871-3243-875F-265DFA9F13A0}" type="slidenum">
              <a:rPr lang="en-US" smtClean="0"/>
              <a:t>47</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9184" y="3740333"/>
                <a:ext cx="4864088" cy="1064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𝑅</m:t>
                          </m:r>
                        </m:e>
                        <m:sub>
                          <m:r>
                            <a:rPr lang="en-US" sz="3000" b="0" i="1" smtClean="0">
                              <a:latin typeface="Cambria Math" charset="0"/>
                            </a:rPr>
                            <m:t>𝑖</m:t>
                          </m:r>
                        </m:sub>
                      </m:sSub>
                      <m:r>
                        <a:rPr lang="en-US" sz="3000" b="0" i="1" smtClean="0">
                          <a:latin typeface="Cambria Math" charset="0"/>
                        </a:rPr>
                        <m:t>=</m:t>
                      </m:r>
                      <m:d>
                        <m:dPr>
                          <m:begChr m:val="|"/>
                          <m:endChr m:val="|"/>
                          <m:ctrlPr>
                            <a:rPr lang="hr-HR" sz="3000" b="0" i="1" smtClean="0">
                              <a:latin typeface="Cambria Math" charset="0"/>
                            </a:rPr>
                          </m:ctrlPr>
                        </m:dPr>
                        <m:e>
                          <m:f>
                            <m:fPr>
                              <m:ctrlPr>
                                <a:rPr lang="en-US" sz="3000" b="0" i="1" smtClean="0">
                                  <a:latin typeface="Cambria Math" charset="0"/>
                                </a:rPr>
                              </m:ctrlPr>
                            </m:fPr>
                            <m:num>
                              <m:nary>
                                <m:naryPr>
                                  <m:chr m:val="∑"/>
                                  <m:ctrlPr>
                                    <a:rPr lang="en-US" sz="3000" b="0" i="1" smtClean="0">
                                      <a:latin typeface="Cambria Math" charset="0"/>
                                    </a:rPr>
                                  </m:ctrlPr>
                                </m:naryPr>
                                <m:sub>
                                  <m:r>
                                    <a:rPr lang="en-US" sz="3000" b="0" i="1" smtClean="0">
                                      <a:latin typeface="Cambria Math" charset="0"/>
                                    </a:rPr>
                                    <m:t>𝑗</m:t>
                                  </m:r>
                                  <m:r>
                                    <a:rPr lang="en-US" sz="3000" b="0" i="1" smtClean="0">
                                      <a:latin typeface="Cambria Math" charset="0"/>
                                    </a:rPr>
                                    <m:t>=1</m:t>
                                  </m:r>
                                </m:sub>
                                <m:sup>
                                  <m:r>
                                    <a:rPr lang="en-US" sz="3000" b="0" i="1" smtClean="0">
                                      <a:latin typeface="Cambria Math" charset="0"/>
                                    </a:rPr>
                                    <m:t>𝑛</m:t>
                                  </m:r>
                                </m:sup>
                                <m:e>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𝑗</m:t>
                                      </m:r>
                                    </m:sub>
                                  </m:sSub>
                                  <m:r>
                                    <a:rPr lang="en-US" sz="3000" b="0" i="1" smtClean="0">
                                      <a:latin typeface="Cambria Math" charset="0"/>
                                    </a:rPr>
                                    <m:t>−</m:t>
                                  </m:r>
                                  <m:acc>
                                    <m:accPr>
                                      <m:chr m:val="̅"/>
                                      <m:ctrlPr>
                                        <a:rPr lang="en-US" sz="3000" b="0" i="1" smtClean="0">
                                          <a:latin typeface="Cambria Math" charset="0"/>
                                        </a:rPr>
                                      </m:ctrlPr>
                                    </m:accPr>
                                    <m:e>
                                      <m:r>
                                        <a:rPr lang="en-US" sz="3000" b="0" i="1" smtClean="0">
                                          <a:latin typeface="Cambria Math" charset="0"/>
                                        </a:rPr>
                                        <m:t>𝑥</m:t>
                                      </m:r>
                                    </m:e>
                                  </m:acc>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𝑖𝑗</m:t>
                                      </m:r>
                                    </m:sub>
                                  </m:sSub>
                                  <m:r>
                                    <a:rPr lang="en-US" sz="3000" b="0" i="1" smtClean="0">
                                      <a:latin typeface="Cambria Math" charset="0"/>
                                    </a:rPr>
                                    <m:t>−</m:t>
                                  </m:r>
                                  <m:acc>
                                    <m:accPr>
                                      <m:chr m:val="̅"/>
                                      <m:ctrlPr>
                                        <a:rPr lang="en-US" sz="3000" b="0" i="1" smtClean="0">
                                          <a:latin typeface="Cambria Math" charset="0"/>
                                        </a:rPr>
                                      </m:ctrlPr>
                                    </m:accPr>
                                    <m:e>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m:t>
                                          </m:r>
                                        </m:sub>
                                      </m:sSub>
                                    </m:e>
                                  </m:acc>
                                  <m:r>
                                    <a:rPr lang="en-US" sz="3000" b="0" i="1" smtClean="0">
                                      <a:latin typeface="Cambria Math" charset="0"/>
                                    </a:rPr>
                                    <m:t>)</m:t>
                                  </m:r>
                                </m:e>
                              </m:nary>
                            </m:num>
                            <m:den>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𝑥</m:t>
                                  </m:r>
                                </m:sub>
                              </m:sSub>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𝑦</m:t>
                                  </m:r>
                                </m:sub>
                              </m:sSub>
                            </m:den>
                          </m:f>
                        </m:e>
                      </m:d>
                    </m:oMath>
                  </m:oMathPara>
                </a14:m>
                <a:endParaRPr lang="en-US" sz="3000" dirty="0"/>
              </a:p>
            </p:txBody>
          </p:sp>
        </mc:Choice>
        <mc:Fallback xmlns="">
          <p:sp>
            <p:nvSpPr>
              <p:cNvPr id="9" name="TextBox 8"/>
              <p:cNvSpPr txBox="1">
                <a:spLocks noRot="1" noChangeAspect="1" noMove="1" noResize="1" noEditPoints="1" noAdjustHandles="1" noChangeArrowheads="1" noChangeShapeType="1" noTextEdit="1"/>
              </p:cNvSpPr>
              <p:nvPr/>
            </p:nvSpPr>
            <p:spPr>
              <a:xfrm>
                <a:off x="329184" y="3740333"/>
                <a:ext cx="4864088" cy="106497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48</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49</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Generality</a:t>
            </a:r>
            <a:endParaRPr lang="en-US" dirty="0"/>
          </a:p>
        </p:txBody>
      </p:sp>
      <p:pic>
        <p:nvPicPr>
          <p:cNvPr id="9" name="Picture 8"/>
          <p:cNvPicPr>
            <a:picLocks noChangeAspect="1"/>
          </p:cNvPicPr>
          <p:nvPr/>
        </p:nvPicPr>
        <p:blipFill rotWithShape="1">
          <a:blip r:embed="rId3"/>
          <a:srcRect r="50000"/>
          <a:stretch/>
        </p:blipFill>
        <p:spPr>
          <a:xfrm>
            <a:off x="4301995" y="3270108"/>
            <a:ext cx="3409737" cy="2639115"/>
          </a:xfrm>
          <a:prstGeom prst="rect">
            <a:avLst/>
          </a:prstGeom>
        </p:spPr>
      </p:pic>
      <p:sp>
        <p:nvSpPr>
          <p:cNvPr id="10" name="TextBox 9"/>
          <p:cNvSpPr txBox="1"/>
          <p:nvPr/>
        </p:nvSpPr>
        <p:spPr>
          <a:xfrm>
            <a:off x="329184" y="1681780"/>
            <a:ext cx="7606508" cy="1631216"/>
          </a:xfrm>
          <a:prstGeom prst="rect">
            <a:avLst/>
          </a:prstGeom>
          <a:noFill/>
        </p:spPr>
        <p:txBody>
          <a:bodyPr wrap="square" rtlCol="0">
            <a:spAutoFit/>
          </a:bodyPr>
          <a:lstStyle/>
          <a:p>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p>
        </p:txBody>
      </p:sp>
      <p:sp>
        <p:nvSpPr>
          <p:cNvPr id="7" name="TextBox 6"/>
          <p:cNvSpPr txBox="1"/>
          <p:nvPr/>
        </p:nvSpPr>
        <p:spPr>
          <a:xfrm>
            <a:off x="2106062" y="6046281"/>
            <a:ext cx="1491185" cy="369332"/>
          </a:xfrm>
          <a:prstGeom prst="rect">
            <a:avLst/>
          </a:prstGeom>
          <a:noFill/>
        </p:spPr>
        <p:txBody>
          <a:bodyPr wrap="square" rtlCol="0">
            <a:spAutoFit/>
          </a:bodyPr>
          <a:lstStyle/>
          <a:p>
            <a:r>
              <a:rPr lang="en-US" dirty="0" smtClean="0"/>
              <a:t>Plot of scores</a:t>
            </a:r>
            <a:endParaRPr lang="en-US" dirty="0"/>
          </a:p>
        </p:txBody>
      </p:sp>
      <p:sp>
        <p:nvSpPr>
          <p:cNvPr id="8" name="TextBox 7"/>
          <p:cNvSpPr txBox="1"/>
          <p:nvPr/>
        </p:nvSpPr>
        <p:spPr>
          <a:xfrm>
            <a:off x="5552181" y="6046281"/>
            <a:ext cx="1623871" cy="369332"/>
          </a:xfrm>
          <a:prstGeom prst="rect">
            <a:avLst/>
          </a:prstGeom>
          <a:noFill/>
        </p:spPr>
        <p:txBody>
          <a:bodyPr wrap="square" rtlCol="0">
            <a:spAutoFit/>
          </a:bodyPr>
          <a:lstStyle/>
          <a:p>
            <a:r>
              <a:rPr lang="en-US" dirty="0" smtClean="0"/>
              <a:t>Binary map </a:t>
            </a:r>
            <a:endParaRPr lang="en-US" dirty="0"/>
          </a:p>
        </p:txBody>
      </p:sp>
      <p:pic>
        <p:nvPicPr>
          <p:cNvPr id="11" name="Picture 10"/>
          <p:cNvPicPr>
            <a:picLocks noChangeAspect="1"/>
          </p:cNvPicPr>
          <p:nvPr/>
        </p:nvPicPr>
        <p:blipFill rotWithShape="1">
          <a:blip r:embed="rId3"/>
          <a:srcRect l="50420"/>
          <a:stretch/>
        </p:blipFill>
        <p:spPr>
          <a:xfrm>
            <a:off x="1161098" y="3269569"/>
            <a:ext cx="3381111" cy="2639115"/>
          </a:xfrm>
          <a:prstGeom prst="rect">
            <a:avLst/>
          </a:prstGeom>
        </p:spPr>
      </p:pic>
      <p:cxnSp>
        <p:nvCxnSpPr>
          <p:cNvPr id="12" name="Straight Connector 11"/>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702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9184" y="968755"/>
            <a:ext cx="7886700" cy="4351338"/>
          </a:xfrm>
        </p:spPr>
        <p:txBody>
          <a:bodyPr>
            <a:normAutofit/>
          </a:bodyPr>
          <a:lstStyle/>
          <a:p>
            <a:pPr marL="0" indent="0">
              <a:buNone/>
            </a:pPr>
            <a:endParaRPr lang="en-US" sz="3000" dirty="0" smtClean="0">
              <a:latin typeface="Helvetica" charset="0"/>
              <a:ea typeface="Helvetica" charset="0"/>
              <a:cs typeface="Helvetica" charset="0"/>
            </a:endParaRPr>
          </a:p>
          <a:p>
            <a:pPr marL="0" indent="0">
              <a:buNone/>
            </a:pPr>
            <a:r>
              <a:rPr lang="en-US" sz="3000" dirty="0" smtClean="0">
                <a:latin typeface="Helvetica" charset="0"/>
                <a:ea typeface="Helvetica" charset="0"/>
                <a:cs typeface="Helvetica" charset="0"/>
              </a:rPr>
              <a:t>No published techniques can compress image into this size.</a:t>
            </a:r>
            <a:endParaRPr lang="en-US" sz="3000" dirty="0" smtClean="0">
              <a:latin typeface="Helvetica" charset="0"/>
              <a:ea typeface="Helvetica" charset="0"/>
              <a:cs typeface="Helvetica" charset="0"/>
            </a:endParaRPr>
          </a:p>
          <a:p>
            <a:pPr marL="0" indent="0">
              <a:buNone/>
            </a:pPr>
            <a:r>
              <a:rPr lang="en-US" sz="3000" dirty="0" smtClean="0">
                <a:latin typeface="Helvetica" charset="0"/>
                <a:ea typeface="Helvetica" charset="0"/>
                <a:cs typeface="Helvetica" charset="0"/>
              </a:rPr>
              <a:t>Develop a new approach to achieve better multimedia data compression than conventional compression techniques.</a:t>
            </a:r>
            <a:endParaRPr lang="en-US" sz="3000" dirty="0">
              <a:latin typeface="Helvetica" charset="0"/>
              <a:ea typeface="Helvetica" charset="0"/>
              <a:cs typeface="Helvetica"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1350" y="4801236"/>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endParaRPr lang="en-US" dirty="0" smtClean="0"/>
          </a:p>
          <a:p>
            <a:endParaRPr lang="en-US" dirty="0"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5</a:t>
            </a:fld>
            <a:endParaRPr lang="en-US"/>
          </a:p>
        </p:txBody>
      </p:sp>
      <p:sp>
        <p:nvSpPr>
          <p:cNvPr id="4" name="Oval 3"/>
          <p:cNvSpPr/>
          <p:nvPr/>
        </p:nvSpPr>
        <p:spPr>
          <a:xfrm>
            <a:off x="3438400" y="5320093"/>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725" y="4818968"/>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50</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51</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 xmlns:a14="http://schemas.microsoft.com/office/drawing/2010/main"/>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52</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4" y="2492047"/>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53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54</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2764" y="1571480"/>
            <a:ext cx="9144000" cy="3715040"/>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sp>
        <p:nvSpPr>
          <p:cNvPr id="7" name="TextBox 6"/>
          <p:cNvSpPr txBox="1"/>
          <p:nvPr/>
        </p:nvSpPr>
        <p:spPr>
          <a:xfrm>
            <a:off x="424069"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cxnSp>
        <p:nvCxnSpPr>
          <p:cNvPr id="6" name="Straight Arrow Connector 5"/>
          <p:cNvCxnSpPr/>
          <p:nvPr/>
        </p:nvCxnSpPr>
        <p:spPr>
          <a:xfrm flipH="1" flipV="1">
            <a:off x="2220788" y="4874328"/>
            <a:ext cx="747698" cy="1004185"/>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64127"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0" name="TextBox 9"/>
          <p:cNvSpPr txBox="1"/>
          <p:nvPr/>
        </p:nvSpPr>
        <p:spPr>
          <a:xfrm>
            <a:off x="5000169"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2" name="TextBox 11"/>
          <p:cNvSpPr txBox="1"/>
          <p:nvPr/>
        </p:nvSpPr>
        <p:spPr>
          <a:xfrm>
            <a:off x="7236211"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6" name="TextBox 15"/>
          <p:cNvSpPr txBox="1"/>
          <p:nvPr/>
        </p:nvSpPr>
        <p:spPr>
          <a:xfrm>
            <a:off x="5536476" y="3170964"/>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7" name="TextBox 16"/>
          <p:cNvSpPr txBox="1"/>
          <p:nvPr/>
        </p:nvSpPr>
        <p:spPr>
          <a:xfrm>
            <a:off x="3261415" y="316389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8" name="TextBox 17"/>
          <p:cNvSpPr txBox="1"/>
          <p:nvPr/>
        </p:nvSpPr>
        <p:spPr>
          <a:xfrm>
            <a:off x="986354" y="310583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9" name="TextBox 18"/>
          <p:cNvSpPr txBox="1"/>
          <p:nvPr/>
        </p:nvSpPr>
        <p:spPr>
          <a:xfrm>
            <a:off x="-1452350" y="313486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20" name="Slide Number Placeholder 2"/>
          <p:cNvSpPr>
            <a:spLocks noGrp="1"/>
          </p:cNvSpPr>
          <p:nvPr>
            <p:ph type="sldNum" sz="quarter" idx="12"/>
          </p:nvPr>
        </p:nvSpPr>
        <p:spPr>
          <a:xfrm>
            <a:off x="6457950" y="6356351"/>
            <a:ext cx="2057400" cy="365125"/>
          </a:xfrm>
        </p:spPr>
        <p:txBody>
          <a:bodyPr/>
          <a:lstStyle/>
          <a:p>
            <a:r>
              <a:rPr lang="en-US" dirty="0" smtClean="0"/>
              <a:t>33</a:t>
            </a:r>
          </a:p>
        </p:txBody>
      </p:sp>
      <p:cxnSp>
        <p:nvCxnSpPr>
          <p:cNvPr id="21" name="Straight Arrow Connector 20"/>
          <p:cNvCxnSpPr/>
          <p:nvPr/>
        </p:nvCxnSpPr>
        <p:spPr>
          <a:xfrm flipV="1">
            <a:off x="3087757" y="4015410"/>
            <a:ext cx="702365" cy="186310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261415" y="3803374"/>
            <a:ext cx="2741820" cy="207513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261415" y="4293704"/>
            <a:ext cx="5253935" cy="15848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220788" y="5872930"/>
            <a:ext cx="1997855" cy="369332"/>
          </a:xfrm>
          <a:prstGeom prst="rect">
            <a:avLst/>
          </a:prstGeom>
          <a:noFill/>
        </p:spPr>
        <p:txBody>
          <a:bodyPr wrap="none" rtlCol="0">
            <a:spAutoFit/>
          </a:bodyPr>
          <a:lstStyle/>
          <a:p>
            <a:r>
              <a:rPr lang="en-US" smtClean="0"/>
              <a:t>Analysis-preserving</a:t>
            </a:r>
            <a:endParaRPr lang="en-US"/>
          </a:p>
        </p:txBody>
      </p:sp>
      <p:cxnSp>
        <p:nvCxnSpPr>
          <p:cNvPr id="31" name="Straight Arrow Connector 30"/>
          <p:cNvCxnSpPr/>
          <p:nvPr/>
        </p:nvCxnSpPr>
        <p:spPr>
          <a:xfrm flipH="1" flipV="1">
            <a:off x="1616071" y="3919378"/>
            <a:ext cx="3806787" cy="1988045"/>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3928628" y="3494129"/>
            <a:ext cx="1613502" cy="2413294"/>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715787" y="2478157"/>
            <a:ext cx="3091635" cy="3429266"/>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5715787" y="2584174"/>
            <a:ext cx="816574" cy="3323250"/>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823360" y="5884307"/>
            <a:ext cx="2089033" cy="369332"/>
          </a:xfrm>
          <a:prstGeom prst="rect">
            <a:avLst/>
          </a:prstGeom>
          <a:noFill/>
        </p:spPr>
        <p:txBody>
          <a:bodyPr wrap="none" rtlCol="0">
            <a:spAutoFit/>
          </a:bodyPr>
          <a:lstStyle/>
          <a:p>
            <a:r>
              <a:rPr lang="en-US" smtClean="0"/>
              <a:t>H.264 lossless </a:t>
            </a:r>
            <a:r>
              <a:rPr lang="en-US" dirty="0" smtClean="0"/>
              <a:t>mode</a:t>
            </a:r>
            <a:endParaRPr lang="en-US" dirty="0"/>
          </a:p>
        </p:txBody>
      </p:sp>
      <p:sp>
        <p:nvSpPr>
          <p:cNvPr id="56" name="Oval 55"/>
          <p:cNvSpPr/>
          <p:nvPr/>
        </p:nvSpPr>
        <p:spPr>
          <a:xfrm>
            <a:off x="2027583" y="4700776"/>
            <a:ext cx="246185" cy="2461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1"/>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55" grpId="0"/>
      <p:bldP spid="55" grpId="1"/>
      <p:bldP spid="5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56</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57</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835099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a:t>Sliding </a:t>
            </a:r>
            <a:r>
              <a:rPr lang="en-US" smtClean="0"/>
              <a:t>window: window size </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1170"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58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Analysis-preserving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59</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8003769" y="5670999"/>
            <a:ext cx="1242654" cy="601405"/>
          </a:xfrm>
          <a:prstGeom prst="rect">
            <a:avLst/>
          </a:prstGeom>
        </p:spPr>
      </p:pic>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a:stretch>
            <a:fillRect/>
          </a:stretch>
        </p:blipFill>
        <p:spPr>
          <a:xfrm>
            <a:off x="6562365" y="6063141"/>
            <a:ext cx="695596" cy="533608"/>
          </a:xfrm>
          <a:prstGeom prst="rect">
            <a:avLst/>
          </a:prstGeom>
        </p:spPr>
      </p:pic>
      <p:pic>
        <p:nvPicPr>
          <p:cNvPr id="35" name="Picture 34"/>
          <p:cNvPicPr>
            <a:picLocks noChangeAspect="1"/>
          </p:cNvPicPr>
          <p:nvPr/>
        </p:nvPicPr>
        <p:blipFill>
          <a:blip r:embed="rId3"/>
          <a:stretch>
            <a:fillRect/>
          </a:stretch>
        </p:blipFill>
        <p:spPr>
          <a:xfrm>
            <a:off x="6563664" y="5439091"/>
            <a:ext cx="694297" cy="532611"/>
          </a:xfrm>
          <a:prstGeom prst="rect">
            <a:avLst/>
          </a:prstGeom>
        </p:spPr>
      </p:pic>
      <p:pic>
        <p:nvPicPr>
          <p:cNvPr id="36" name="Picture 35"/>
          <p:cNvPicPr>
            <a:picLocks noChangeAspect="1"/>
          </p:cNvPicPr>
          <p:nvPr/>
        </p:nvPicPr>
        <p:blipFill>
          <a:blip r:embed="rId3"/>
          <a:stretch>
            <a:fillRect/>
          </a:stretch>
        </p:blipFill>
        <p:spPr>
          <a:xfrm>
            <a:off x="6569198" y="4852002"/>
            <a:ext cx="675511" cy="518200"/>
          </a:xfrm>
          <a:prstGeom prst="rect">
            <a:avLst/>
          </a:prstGeom>
        </p:spPr>
      </p:pic>
      <p:pic>
        <p:nvPicPr>
          <p:cNvPr id="37" name="Picture 36"/>
          <p:cNvPicPr>
            <a:picLocks noChangeAspect="1"/>
          </p:cNvPicPr>
          <p:nvPr/>
        </p:nvPicPr>
        <p:blipFill>
          <a:blip r:embed="rId3"/>
          <a:stretch>
            <a:fillRect/>
          </a:stretch>
        </p:blipFill>
        <p:spPr>
          <a:xfrm>
            <a:off x="4381566" y="5387663"/>
            <a:ext cx="675581" cy="518254"/>
          </a:xfrm>
          <a:prstGeom prst="rect">
            <a:avLst/>
          </a:prstGeom>
        </p:spPr>
      </p:pic>
      <p:sp>
        <p:nvSpPr>
          <p:cNvPr id="38" name="Rectangle 37"/>
          <p:cNvSpPr/>
          <p:nvPr/>
        </p:nvSpPr>
        <p:spPr>
          <a:xfrm>
            <a:off x="5280984" y="5411232"/>
            <a:ext cx="880094"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Compression</a:t>
            </a:r>
            <a:endParaRPr lang="en-US" sz="1000" dirty="0"/>
          </a:p>
        </p:txBody>
      </p:sp>
      <p:sp>
        <p:nvSpPr>
          <p:cNvPr id="39" name="Left Brace 38"/>
          <p:cNvSpPr/>
          <p:nvPr/>
        </p:nvSpPr>
        <p:spPr>
          <a:xfrm>
            <a:off x="6371864"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17359"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33859"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7181420"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15536"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202283"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sp>
        <p:nvSpPr>
          <p:cNvPr id="8" name="TextBox 7"/>
          <p:cNvSpPr txBox="1"/>
          <p:nvPr/>
        </p:nvSpPr>
        <p:spPr>
          <a:xfrm>
            <a:off x="6016835" y="1768749"/>
            <a:ext cx="1057848" cy="646331"/>
          </a:xfrm>
          <a:prstGeom prst="rect">
            <a:avLst/>
          </a:prstGeom>
          <a:noFill/>
          <a:ln w="22225">
            <a:solidFill>
              <a:schemeClr val="accent1"/>
            </a:solidFill>
          </a:ln>
        </p:spPr>
        <p:txBody>
          <a:bodyPr wrap="square" rtlCol="0">
            <a:spAutoFit/>
          </a:bodyPr>
          <a:lstStyle/>
          <a:p>
            <a:pPr algn="ctr"/>
            <a:r>
              <a:rPr lang="en-US" dirty="0" smtClean="0">
                <a:solidFill>
                  <a:srgbClr val="FF0000"/>
                </a:solidFill>
              </a:rPr>
              <a:t>Analysis Result</a:t>
            </a:r>
          </a:p>
        </p:txBody>
      </p:sp>
      <p:sp>
        <p:nvSpPr>
          <p:cNvPr id="50" name="TextBox 49"/>
          <p:cNvSpPr txBox="1"/>
          <p:nvPr/>
        </p:nvSpPr>
        <p:spPr>
          <a:xfrm>
            <a:off x="7477901" y="2990789"/>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52" name="TextBox 51"/>
          <p:cNvSpPr txBox="1"/>
          <p:nvPr/>
        </p:nvSpPr>
        <p:spPr>
          <a:xfrm>
            <a:off x="7483514" y="5474576"/>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3" name="TextBox 52"/>
          <p:cNvSpPr txBox="1"/>
          <p:nvPr/>
        </p:nvSpPr>
        <p:spPr>
          <a:xfrm>
            <a:off x="7475087" y="4264593"/>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54" name="TextBox 53"/>
          <p:cNvSpPr txBox="1"/>
          <p:nvPr/>
        </p:nvSpPr>
        <p:spPr>
          <a:xfrm>
            <a:off x="7473213" y="4892101"/>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5" name="TextBox 54"/>
          <p:cNvSpPr txBox="1"/>
          <p:nvPr/>
        </p:nvSpPr>
        <p:spPr>
          <a:xfrm>
            <a:off x="7483513" y="6106777"/>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6" name="TextBox 55"/>
          <p:cNvSpPr txBox="1"/>
          <p:nvPr/>
        </p:nvSpPr>
        <p:spPr>
          <a:xfrm>
            <a:off x="7475088" y="3607805"/>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11" name="TextBox 10"/>
          <p:cNvSpPr txBox="1"/>
          <p:nvPr/>
        </p:nvSpPr>
        <p:spPr>
          <a:xfrm>
            <a:off x="4095367" y="3987594"/>
            <a:ext cx="1352396" cy="553998"/>
          </a:xfrm>
          <a:prstGeom prst="rect">
            <a:avLst/>
          </a:prstGeom>
          <a:noFill/>
        </p:spPr>
        <p:txBody>
          <a:bodyPr wrap="square" rtlCol="0">
            <a:spAutoFit/>
          </a:bodyPr>
          <a:lstStyle/>
          <a:p>
            <a:pPr algn="ctr"/>
            <a:r>
              <a:rPr lang="en-US" sz="1500" dirty="0" smtClean="0"/>
              <a:t>Noise-free video</a:t>
            </a:r>
            <a:endParaRPr lang="en-US" sz="1500" dirty="0"/>
          </a:p>
        </p:txBody>
      </p:sp>
      <p:sp>
        <p:nvSpPr>
          <p:cNvPr id="57" name="TextBox 56"/>
          <p:cNvSpPr txBox="1"/>
          <p:nvPr/>
        </p:nvSpPr>
        <p:spPr>
          <a:xfrm>
            <a:off x="4390815" y="2416546"/>
            <a:ext cx="1352396" cy="553998"/>
          </a:xfrm>
          <a:prstGeom prst="rect">
            <a:avLst/>
          </a:prstGeom>
          <a:noFill/>
        </p:spPr>
        <p:txBody>
          <a:bodyPr wrap="square" rtlCol="0">
            <a:spAutoFit/>
          </a:bodyPr>
          <a:lstStyle/>
          <a:p>
            <a:pPr algn="ctr"/>
            <a:r>
              <a:rPr lang="en-US" sz="1500" dirty="0" smtClean="0"/>
              <a:t>Noise-free video</a:t>
            </a:r>
            <a:endParaRPr lang="en-US" sz="1500" dirty="0"/>
          </a:p>
        </p:txBody>
      </p:sp>
      <p:sp>
        <p:nvSpPr>
          <p:cNvPr id="15" name="TextBox 14"/>
          <p:cNvSpPr txBox="1"/>
          <p:nvPr/>
        </p:nvSpPr>
        <p:spPr>
          <a:xfrm>
            <a:off x="4198862" y="5949239"/>
            <a:ext cx="1085297" cy="323165"/>
          </a:xfrm>
          <a:prstGeom prst="rect">
            <a:avLst/>
          </a:prstGeom>
          <a:noFill/>
        </p:spPr>
        <p:txBody>
          <a:bodyPr wrap="none" rtlCol="0">
            <a:spAutoFit/>
          </a:bodyPr>
          <a:lstStyle/>
          <a:p>
            <a:r>
              <a:rPr lang="en-US" sz="1500" dirty="0" smtClean="0"/>
              <a:t>Noisy video</a:t>
            </a:r>
            <a:endParaRPr lang="en-US" sz="1500" dirty="0"/>
          </a:p>
        </p:txBody>
      </p:sp>
      <p:sp>
        <p:nvSpPr>
          <p:cNvPr id="12" name="Rectangle 11"/>
          <p:cNvSpPr/>
          <p:nvPr/>
        </p:nvSpPr>
        <p:spPr>
          <a:xfrm>
            <a:off x="-12407" y="6433090"/>
            <a:ext cx="8202137" cy="1323439"/>
          </a:xfrm>
          <a:prstGeom prst="rect">
            <a:avLst/>
          </a:prstGeom>
        </p:spPr>
        <p:txBody>
          <a:bodyPr wrap="square">
            <a:spAutoFit/>
          </a:bodyPr>
          <a:lstStyle/>
          <a:p>
            <a:pPr marL="3429"/>
            <a:r>
              <a:rPr lang="en-US" sz="2000" b="1" dirty="0"/>
              <a:t>[Microscopy Research and Techniques </a:t>
            </a:r>
            <a:r>
              <a:rPr lang="en-US" sz="2000" b="1" dirty="0" smtClean="0"/>
              <a:t>2017] (under preparation)</a:t>
            </a:r>
            <a:endParaRPr lang="en-US" sz="2000" b="1" dirty="0"/>
          </a:p>
          <a:p>
            <a:endParaRPr lang="en-US" sz="2000" dirty="0"/>
          </a:p>
          <a:p>
            <a:endParaRPr lang="en-US" sz="2000" dirty="0"/>
          </a:p>
          <a:p>
            <a:endParaRPr lang="en-US" sz="2000" dirty="0"/>
          </a:p>
        </p:txBody>
      </p:sp>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6</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8948082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686" y="1714031"/>
            <a:ext cx="7886700" cy="4351338"/>
          </a:xfrm>
        </p:spPr>
        <p:txBody>
          <a:bodyPr/>
          <a:lstStyle/>
          <a:p>
            <a:r>
              <a:rPr lang="en-US" dirty="0" smtClean="0"/>
              <a:t>Two-sample Kolmogorov-Smirnov test (KS test)</a:t>
            </a:r>
          </a:p>
          <a:p>
            <a:endParaRPr lang="en-US" dirty="0"/>
          </a:p>
          <a:p>
            <a:endParaRPr lang="en-US" dirty="0" smtClean="0"/>
          </a:p>
          <a:p>
            <a:endParaRPr lang="en-US" dirty="0"/>
          </a:p>
          <a:p>
            <a:endParaRPr lang="en-US" dirty="0" smtClean="0"/>
          </a:p>
          <a:p>
            <a:endParaRPr lang="en-US" dirty="0" smtClean="0"/>
          </a:p>
          <a:p>
            <a:r>
              <a:rPr lang="en-US" dirty="0" err="1" smtClean="0"/>
              <a:t>Kullback-Leibler</a:t>
            </a:r>
            <a:r>
              <a:rPr lang="en-US" dirty="0"/>
              <a:t> </a:t>
            </a:r>
            <a:r>
              <a:rPr lang="en-US" dirty="0" smtClean="0"/>
              <a:t>divergence (KL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60</a:t>
            </a:fld>
            <a:endParaRPr lang="en-US"/>
          </a:p>
        </p:txBody>
      </p:sp>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349079" y="3010736"/>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42612" y="301073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26583" y="2449188"/>
                <a:ext cx="4165820" cy="595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m:t>
                      </m:r>
                      <m:func>
                        <m:funcPr>
                          <m:ctrlPr>
                            <a:rPr lang="en-US" sz="2500" b="0" i="1" smtClean="0">
                              <a:latin typeface="Cambria Math" charset="0"/>
                            </a:rPr>
                          </m:ctrlPr>
                        </m:funcPr>
                        <m:fName>
                          <m:limLow>
                            <m:limLowPr>
                              <m:ctrlPr>
                                <a:rPr lang="en-US" sz="2500" b="0" i="1" smtClean="0">
                                  <a:latin typeface="Cambria Math" charset="0"/>
                                </a:rPr>
                              </m:ctrlPr>
                            </m:limLowPr>
                            <m:e>
                              <m:r>
                                <m:rPr>
                                  <m:sty m:val="p"/>
                                </m:rPr>
                                <a:rPr lang="en-US" sz="2500" b="0" i="0" smtClean="0">
                                  <a:latin typeface="Cambria Math" charset="0"/>
                                </a:rPr>
                                <m:t>sup</m:t>
                              </m:r>
                            </m:e>
                            <m:lim>
                              <m:r>
                                <a:rPr lang="en-US" sz="2500" b="0" i="1" smtClean="0">
                                  <a:latin typeface="Cambria Math" charset="0"/>
                                </a:rPr>
                                <m:t>𝑥</m:t>
                              </m:r>
                            </m:lim>
                          </m:limLow>
                        </m:fName>
                        <m:e>
                          <m:d>
                            <m:dPr>
                              <m:begChr m:val="|"/>
                              <m:endChr m:val="|"/>
                              <m:ctrlPr>
                                <a:rPr lang="hr-HR" sz="2500" b="0" i="1" smtClean="0">
                                  <a:latin typeface="Cambria Math" charset="0"/>
                                </a:rPr>
                              </m:ctrlPr>
                            </m:dPr>
                            <m:e>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1</m:t>
                                  </m:r>
                                </m:sub>
                              </m:sSub>
                              <m:d>
                                <m:dPr>
                                  <m:ctrlPr>
                                    <a:rPr lang="en-US" sz="2500" b="0" i="1" smtClean="0">
                                      <a:latin typeface="Cambria Math" charset="0"/>
                                    </a:rPr>
                                  </m:ctrlPr>
                                </m:dPr>
                                <m:e>
                                  <m:r>
                                    <a:rPr lang="en-US" sz="2500" b="0" i="1" smtClean="0">
                                      <a:latin typeface="Cambria Math" charset="0"/>
                                    </a:rPr>
                                    <m:t>𝑥</m:t>
                                  </m:r>
                                </m:e>
                              </m:d>
                              <m:r>
                                <a:rPr lang="en-US" sz="2500" b="0" i="1" smtClean="0">
                                  <a:latin typeface="Cambria Math" charset="0"/>
                                </a:rPr>
                                <m:t>−</m:t>
                              </m:r>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2</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e>
                          </m:d>
                        </m:e>
                      </m:func>
                    </m:oMath>
                  </m:oMathPara>
                </a14:m>
                <a:endParaRPr lang="en-US" sz="25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26583" y="2449188"/>
                <a:ext cx="4165820" cy="59561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83836" y="3160737"/>
                <a:ext cx="3215624" cy="1136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&gt;</m:t>
                      </m:r>
                      <m:r>
                        <a:rPr lang="en-US" sz="2500" b="0" i="1" smtClean="0">
                          <a:latin typeface="Cambria Math" charset="0"/>
                        </a:rPr>
                        <m:t>𝑐</m:t>
                      </m:r>
                      <m:d>
                        <m:dPr>
                          <m:ctrlPr>
                            <a:rPr lang="en-US" sz="2500" b="0" i="1" smtClean="0">
                              <a:latin typeface="Cambria Math" charset="0"/>
                            </a:rPr>
                          </m:ctrlPr>
                        </m:dPr>
                        <m:e>
                          <m:r>
                            <a:rPr lang="en-US" sz="2500" b="0" i="1" smtClean="0">
                              <a:latin typeface="Cambria Math" charset="0"/>
                            </a:rPr>
                            <m:t>𝛼</m:t>
                          </m:r>
                        </m:e>
                      </m:d>
                      <m:rad>
                        <m:radPr>
                          <m:degHide m:val="on"/>
                          <m:ctrlPr>
                            <a:rPr lang="en-US" sz="2500" b="0" i="1" smtClean="0">
                              <a:latin typeface="Cambria Math" charset="0"/>
                            </a:rPr>
                          </m:ctrlPr>
                        </m:radPr>
                        <m:deg/>
                        <m:e>
                          <m:f>
                            <m:fPr>
                              <m:ctrlPr>
                                <a:rPr lang="en-US" sz="2500" b="0" i="1" smtClean="0">
                                  <a:latin typeface="Cambria Math" charset="0"/>
                                </a:rPr>
                              </m:ctrlPr>
                            </m:fPr>
                            <m:num>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num>
                            <m:den>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den>
                          </m:f>
                        </m:e>
                      </m:rad>
                    </m:oMath>
                  </m:oMathPara>
                </a14:m>
                <a:endParaRPr lang="en-US" sz="25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83836" y="3160737"/>
                <a:ext cx="3215624" cy="11366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74174" y="2139900"/>
                <a:ext cx="3398431" cy="10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f>
                        <m:fPr>
                          <m:ctrlPr>
                            <a:rPr lang="en-US" sz="2500" b="0" i="1" smtClean="0">
                              <a:latin typeface="Cambria Math" charset="0"/>
                            </a:rPr>
                          </m:ctrlPr>
                        </m:fPr>
                        <m:num>
                          <m:r>
                            <a:rPr lang="en-US" sz="2500" b="0" i="1" smtClean="0">
                              <a:latin typeface="Cambria Math" charset="0"/>
                            </a:rPr>
                            <m:t>1</m:t>
                          </m:r>
                        </m:num>
                        <m:den>
                          <m:r>
                            <a:rPr lang="en-US" sz="2500" b="0" i="1" smtClean="0">
                              <a:latin typeface="Cambria Math" charset="0"/>
                            </a:rPr>
                            <m:t>𝑛</m:t>
                          </m:r>
                        </m:den>
                      </m:f>
                      <m:nary>
                        <m:naryPr>
                          <m:chr m:val="∑"/>
                          <m:ctrlPr>
                            <a:rPr lang="en-US" sz="2500" b="0" i="1" smtClean="0">
                              <a:latin typeface="Cambria Math" charset="0"/>
                            </a:rPr>
                          </m:ctrlPr>
                        </m:naryPr>
                        <m:sub>
                          <m:r>
                            <a:rPr lang="en-US" sz="2500" b="0" i="1" smtClean="0">
                              <a:latin typeface="Cambria Math" charset="0"/>
                            </a:rPr>
                            <m:t>𝑖</m:t>
                          </m:r>
                          <m:r>
                            <a:rPr lang="en-US" sz="2500" b="0" i="1" smtClean="0">
                              <a:latin typeface="Cambria Math" charset="0"/>
                            </a:rPr>
                            <m:t>=1</m:t>
                          </m:r>
                        </m:sub>
                        <m:sup>
                          <m:r>
                            <a:rPr lang="en-US" sz="2500" b="0" i="1" smtClean="0">
                              <a:latin typeface="Cambria Math" charset="0"/>
                            </a:rPr>
                            <m:t>𝑛</m:t>
                          </m:r>
                        </m:sup>
                        <m:e>
                          <m:sSub>
                            <m:sSubPr>
                              <m:ctrlPr>
                                <a:rPr lang="en-US" sz="2500" b="0" i="1" smtClean="0">
                                  <a:latin typeface="Cambria Math" charset="0"/>
                                </a:rPr>
                              </m:ctrlPr>
                            </m:sSubPr>
                            <m:e>
                              <m:r>
                                <a:rPr lang="en-US" sz="2500" b="0" i="1" smtClean="0">
                                  <a:latin typeface="Cambria Math" charset="0"/>
                                </a:rPr>
                                <m:t>𝐼</m:t>
                              </m:r>
                            </m:e>
                            <m:sub>
                              <m:d>
                                <m:dPr>
                                  <m:begChr m:val="["/>
                                  <m:endChr m:val="]"/>
                                  <m:ctrlPr>
                                    <a:rPr lang="mr-IN" sz="2500" b="0" i="1" smtClean="0">
                                      <a:latin typeface="Cambria Math" charset="0"/>
                                    </a:rPr>
                                  </m:ctrlPr>
                                </m:dPr>
                                <m:e>
                                  <m:r>
                                    <a:rPr lang="en-US" sz="2500" b="0" i="1" smtClean="0">
                                      <a:latin typeface="Cambria Math" charset="0"/>
                                    </a:rPr>
                                    <m:t>−</m:t>
                                  </m:r>
                                  <m:r>
                                    <a:rPr lang="en-US" sz="2500" i="1">
                                      <a:latin typeface="Cambria Math" charset="0"/>
                                      <a:ea typeface="Cambria Math" charset="0"/>
                                      <a:cs typeface="Cambria Math" charset="0"/>
                                    </a:rPr>
                                    <m:t>∞</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𝑥</m:t>
                                  </m:r>
                                </m:e>
                              </m:d>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𝑋</m:t>
                              </m:r>
                            </m:e>
                            <m:sub>
                              <m:r>
                                <a:rPr lang="en-US" sz="2500" b="0" i="1" smtClean="0">
                                  <a:latin typeface="Cambria Math" charset="0"/>
                                </a:rPr>
                                <m:t>𝑖</m:t>
                              </m:r>
                            </m:sub>
                          </m:sSub>
                          <m:r>
                            <a:rPr lang="en-US" sz="2500" b="0" i="1" smtClean="0">
                              <a:latin typeface="Cambria Math" charset="0"/>
                            </a:rPr>
                            <m:t>)</m:t>
                          </m:r>
                        </m:e>
                      </m:nary>
                    </m:oMath>
                  </m:oMathPara>
                </a14:m>
                <a:endParaRPr lang="en-US" sz="25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174174" y="2139900"/>
                <a:ext cx="3398431" cy="105022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27686" y="5272111"/>
                <a:ext cx="4358629" cy="933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r>
                            <a:rPr lang="en-US" sz="2500" b="0" i="1" smtClean="0">
                              <a:latin typeface="Cambria Math" charset="0"/>
                            </a:rPr>
                            <m:t>𝐾𝐿</m:t>
                          </m:r>
                        </m:sub>
                      </m:sSub>
                      <m:r>
                        <a:rPr lang="en-US" sz="2500" b="0" i="1" smtClean="0">
                          <a:latin typeface="Cambria Math" charset="0"/>
                        </a:rPr>
                        <m:t>(</m:t>
                      </m:r>
                      <m:r>
                        <a:rPr lang="en-US" sz="2500" b="0" i="1" smtClean="0">
                          <a:latin typeface="Cambria Math" charset="0"/>
                        </a:rPr>
                        <m:t>𝑃</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𝑄</m:t>
                      </m:r>
                      <m:r>
                        <a:rPr lang="en-US" sz="2500" b="0" i="1" smtClean="0">
                          <a:latin typeface="Cambria Math" charset="0"/>
                          <a:ea typeface="Cambria Math" charset="0"/>
                          <a:cs typeface="Cambria Math" charset="0"/>
                        </a:rPr>
                        <m:t>)=</m:t>
                      </m:r>
                      <m:nary>
                        <m:naryPr>
                          <m:chr m:val="∑"/>
                          <m:supHide m:val="on"/>
                          <m:ctrlPr>
                            <a:rPr lang="en-US" sz="2500" b="0" i="1" smtClean="0">
                              <a:latin typeface="Cambria Math" charset="0"/>
                              <a:ea typeface="Cambria Math" charset="0"/>
                              <a:cs typeface="Cambria Math" charset="0"/>
                            </a:rPr>
                          </m:ctrlPr>
                        </m:naryPr>
                        <m:sub>
                          <m:r>
                            <a:rPr lang="en-US" sz="2500" b="0" i="1" smtClean="0">
                              <a:latin typeface="Cambria Math" charset="0"/>
                            </a:rPr>
                            <m:t>𝑖</m:t>
                          </m:r>
                        </m:sub>
                        <m:sup/>
                        <m:e>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func>
                            <m:funcPr>
                              <m:ctrlPr>
                                <a:rPr lang="en-US" sz="2500" b="0" i="1" smtClean="0">
                                  <a:latin typeface="Cambria Math" charset="0"/>
                                </a:rPr>
                              </m:ctrlPr>
                            </m:funcPr>
                            <m:fName>
                              <m:r>
                                <m:rPr>
                                  <m:sty m:val="p"/>
                                </m:rPr>
                                <a:rPr lang="en-US" sz="2500" b="0" i="0" smtClean="0">
                                  <a:latin typeface="Cambria Math" charset="0"/>
                                </a:rPr>
                                <m:t>log</m:t>
                              </m:r>
                            </m:fName>
                            <m:e>
                              <m:f>
                                <m:fPr>
                                  <m:ctrlPr>
                                    <a:rPr lang="en-US" sz="2500" b="0" i="1" smtClean="0">
                                      <a:latin typeface="Cambria Math" charset="0"/>
                                    </a:rPr>
                                  </m:ctrlPr>
                                </m:fPr>
                                <m:num>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num>
                                <m:den>
                                  <m:r>
                                    <a:rPr lang="en-US" sz="2500" b="0" i="1" smtClean="0">
                                      <a:latin typeface="Cambria Math" charset="0"/>
                                    </a:rPr>
                                    <m:t>𝑄</m:t>
                                  </m:r>
                                  <m:r>
                                    <a:rPr lang="en-US" sz="2500" b="0" i="1" smtClean="0">
                                      <a:latin typeface="Cambria Math" charset="0"/>
                                    </a:rPr>
                                    <m:t>(</m:t>
                                  </m:r>
                                  <m:r>
                                    <a:rPr lang="en-US" sz="2500" b="0" i="1" smtClean="0">
                                      <a:latin typeface="Cambria Math" charset="0"/>
                                    </a:rPr>
                                    <m:t>𝑖</m:t>
                                  </m:r>
                                  <m:r>
                                    <a:rPr lang="en-US" sz="2500" b="0" i="1" smtClean="0">
                                      <a:latin typeface="Cambria Math" charset="0"/>
                                    </a:rPr>
                                    <m:t>)</m:t>
                                  </m:r>
                                </m:den>
                              </m:f>
                            </m:e>
                          </m:func>
                        </m:e>
                      </m:nary>
                    </m:oMath>
                  </m:oMathPara>
                </a14:m>
                <a:endParaRPr lang="en-US" sz="2500" dirty="0"/>
              </a:p>
            </p:txBody>
          </p:sp>
        </mc:Choice>
        <mc:Fallback xmlns="">
          <p:sp>
            <p:nvSpPr>
              <p:cNvPr id="17" name="TextBox 16"/>
              <p:cNvSpPr txBox="1">
                <a:spLocks noRot="1" noChangeAspect="1" noMove="1" noResize="1" noEditPoints="1" noAdjustHandles="1" noChangeArrowheads="1" noChangeShapeType="1" noTextEdit="1"/>
              </p:cNvSpPr>
              <p:nvPr/>
            </p:nvSpPr>
            <p:spPr>
              <a:xfrm>
                <a:off x="627686" y="5272111"/>
                <a:ext cx="4358629" cy="933525"/>
              </a:xfrm>
              <a:prstGeom prst="rect">
                <a:avLst/>
              </a:prstGeom>
              <a:blipFill rotWithShape="0">
                <a:blip r:embed="rId6"/>
                <a:stretch>
                  <a:fillRect/>
                </a:stretch>
              </a:blipFill>
            </p:spPr>
            <p:txBody>
              <a:bodyPr/>
              <a:lstStyle/>
              <a:p>
                <a:r>
                  <a:rPr lang="en-US">
                    <a:noFill/>
                  </a:rPr>
                  <a:t> </a:t>
                </a:r>
              </a:p>
            </p:txBody>
          </p:sp>
        </mc:Fallback>
      </mc:AlternateContent>
      <p:pic>
        <p:nvPicPr>
          <p:cNvPr id="18" name="Picture 17"/>
          <p:cNvPicPr>
            <a:picLocks noChangeAspect="1"/>
          </p:cNvPicPr>
          <p:nvPr/>
        </p:nvPicPr>
        <p:blipFill>
          <a:blip r:embed="rId7"/>
          <a:stretch>
            <a:fillRect/>
          </a:stretch>
        </p:blipFill>
        <p:spPr>
          <a:xfrm>
            <a:off x="6625326" y="3160737"/>
            <a:ext cx="1980520" cy="1317685"/>
          </a:xfrm>
          <a:prstGeom prst="rect">
            <a:avLst/>
          </a:prstGeom>
        </p:spPr>
      </p:pic>
      <p:sp>
        <p:nvSpPr>
          <p:cNvPr id="7" name="TextBox 6"/>
          <p:cNvSpPr txBox="1"/>
          <p:nvPr/>
        </p:nvSpPr>
        <p:spPr>
          <a:xfrm>
            <a:off x="4181231" y="3369512"/>
            <a:ext cx="3028778" cy="369332"/>
          </a:xfrm>
          <a:prstGeom prst="rect">
            <a:avLst/>
          </a:prstGeom>
          <a:noFill/>
        </p:spPr>
        <p:txBody>
          <a:bodyPr wrap="none" rtlCol="0">
            <a:spAutoFit/>
          </a:bodyPr>
          <a:lstStyle/>
          <a:p>
            <a:r>
              <a:rPr lang="en-US" dirty="0" smtClean="0"/>
              <a:t>Empirical </a:t>
            </a:r>
            <a:r>
              <a:rPr lang="en-US" smtClean="0"/>
              <a:t>distribution function</a:t>
            </a:r>
            <a:endParaRPr lang="en-US" dirty="0"/>
          </a:p>
        </p:txBody>
      </p:sp>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2715"/>
            <a:ext cx="9144000" cy="369398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61</a:t>
            </a:fld>
            <a:endParaRPr lang="en-US"/>
          </a:p>
        </p:txBody>
      </p:sp>
      <p:cxnSp>
        <p:nvCxnSpPr>
          <p:cNvPr id="20" name="Straight Arrow Connector 19"/>
          <p:cNvCxnSpPr/>
          <p:nvPr/>
        </p:nvCxnSpPr>
        <p:spPr>
          <a:xfrm flipV="1">
            <a:off x="4716672" y="3977846"/>
            <a:ext cx="1908312" cy="1608850"/>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30" idx="0"/>
          </p:cNvCxnSpPr>
          <p:nvPr/>
        </p:nvCxnSpPr>
        <p:spPr>
          <a:xfrm flipH="1" flipV="1">
            <a:off x="6809135" y="4288337"/>
            <a:ext cx="369264" cy="1259704"/>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921565" y="4454663"/>
            <a:ext cx="251792" cy="1132032"/>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12505" y="5548041"/>
            <a:ext cx="2777715" cy="369332"/>
          </a:xfrm>
          <a:prstGeom prst="rect">
            <a:avLst/>
          </a:prstGeom>
          <a:noFill/>
        </p:spPr>
        <p:txBody>
          <a:bodyPr wrap="square" rtlCol="0">
            <a:spAutoFit/>
          </a:bodyPr>
          <a:lstStyle/>
          <a:p>
            <a:r>
              <a:rPr lang="en-US" dirty="0" smtClean="0"/>
              <a:t>uncompressed noisy video</a:t>
            </a:r>
            <a:endParaRPr lang="en-US" dirty="0"/>
          </a:p>
        </p:txBody>
      </p:sp>
      <p:sp>
        <p:nvSpPr>
          <p:cNvPr id="29" name="TextBox 28"/>
          <p:cNvSpPr txBox="1"/>
          <p:nvPr/>
        </p:nvSpPr>
        <p:spPr>
          <a:xfrm>
            <a:off x="3680235" y="5564008"/>
            <a:ext cx="2777715" cy="369332"/>
          </a:xfrm>
          <a:prstGeom prst="rect">
            <a:avLst/>
          </a:prstGeom>
          <a:noFill/>
        </p:spPr>
        <p:txBody>
          <a:bodyPr wrap="square" rtlCol="0">
            <a:spAutoFit/>
          </a:bodyPr>
          <a:lstStyle/>
          <a:p>
            <a:r>
              <a:rPr lang="en-US" dirty="0" smtClean="0"/>
              <a:t>compressed video</a:t>
            </a:r>
            <a:endParaRPr lang="en-US" dirty="0"/>
          </a:p>
        </p:txBody>
      </p:sp>
      <p:sp>
        <p:nvSpPr>
          <p:cNvPr id="30" name="TextBox 29"/>
          <p:cNvSpPr txBox="1"/>
          <p:nvPr/>
        </p:nvSpPr>
        <p:spPr>
          <a:xfrm>
            <a:off x="5789541" y="5548041"/>
            <a:ext cx="2777715" cy="646331"/>
          </a:xfrm>
          <a:prstGeom prst="rect">
            <a:avLst/>
          </a:prstGeom>
          <a:noFill/>
        </p:spPr>
        <p:txBody>
          <a:bodyPr wrap="square" rtlCol="0">
            <a:spAutoFit/>
          </a:bodyPr>
          <a:lstStyle/>
          <a:p>
            <a:r>
              <a:rPr lang="en-US" dirty="0" smtClean="0"/>
              <a:t>compressed video after adding synthesized noise</a:t>
            </a:r>
            <a:endParaRPr lang="en-US" dirty="0"/>
          </a:p>
        </p:txBody>
      </p:sp>
      <p:sp>
        <p:nvSpPr>
          <p:cNvPr id="3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Add synthesized noise</a:t>
            </a:r>
            <a:endParaRPr lang="en-US" dirty="0">
              <a:latin typeface="Helvetica" charset="0"/>
              <a:ea typeface="Helvetica" charset="0"/>
              <a:cs typeface="Helvetica" charset="0"/>
            </a:endParaRPr>
          </a:p>
        </p:txBody>
      </p:sp>
      <p:cxnSp>
        <p:nvCxnSpPr>
          <p:cNvPr id="37" name="Straight Connector 3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4804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62</a:t>
            </a:fld>
            <a:endParaRPr lang="en-US"/>
          </a:p>
        </p:txBody>
      </p: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322478" y="5786591"/>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3" y="2078519"/>
            <a:ext cx="4672168" cy="350412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3378" y="2239917"/>
            <a:ext cx="4526909" cy="3395182"/>
          </a:xfrm>
          <a:prstGeom prst="rect">
            <a:avLst/>
          </a:prstGeom>
        </p:spPr>
      </p:pic>
      <p:sp>
        <p:nvSpPr>
          <p:cNvPr id="12" name="TextBox 11"/>
          <p:cNvSpPr txBox="1"/>
          <p:nvPr/>
        </p:nvSpPr>
        <p:spPr>
          <a:xfrm>
            <a:off x="2785288" y="4571700"/>
            <a:ext cx="2777715" cy="369332"/>
          </a:xfrm>
          <a:prstGeom prst="rect">
            <a:avLst/>
          </a:prstGeom>
          <a:noFill/>
        </p:spPr>
        <p:txBody>
          <a:bodyPr wrap="square" rtlCol="0">
            <a:spAutoFit/>
          </a:bodyPr>
          <a:lstStyle/>
          <a:p>
            <a:r>
              <a:rPr lang="en-US" smtClean="0"/>
              <a:t>178</a:t>
            </a:r>
            <a:endParaRPr lang="en-US" dirty="0"/>
          </a:p>
        </p:txBody>
      </p:sp>
      <p:sp>
        <p:nvSpPr>
          <p:cNvPr id="13" name="TextBox 12"/>
          <p:cNvSpPr txBox="1"/>
          <p:nvPr/>
        </p:nvSpPr>
        <p:spPr>
          <a:xfrm>
            <a:off x="2714567" y="4288117"/>
            <a:ext cx="2777715" cy="369332"/>
          </a:xfrm>
          <a:prstGeom prst="rect">
            <a:avLst/>
          </a:prstGeom>
          <a:noFill/>
        </p:spPr>
        <p:txBody>
          <a:bodyPr wrap="square" rtlCol="0">
            <a:spAutoFit/>
          </a:bodyPr>
          <a:lstStyle/>
          <a:p>
            <a:r>
              <a:rPr lang="en-US" dirty="0" smtClean="0"/>
              <a:t>149</a:t>
            </a:r>
            <a:endParaRPr lang="en-US" dirty="0"/>
          </a:p>
        </p:txBody>
      </p:sp>
      <p:sp>
        <p:nvSpPr>
          <p:cNvPr id="14" name="TextBox 13"/>
          <p:cNvSpPr txBox="1"/>
          <p:nvPr/>
        </p:nvSpPr>
        <p:spPr>
          <a:xfrm>
            <a:off x="2247313" y="3221405"/>
            <a:ext cx="2777715" cy="369332"/>
          </a:xfrm>
          <a:prstGeom prst="rect">
            <a:avLst/>
          </a:prstGeom>
          <a:noFill/>
        </p:spPr>
        <p:txBody>
          <a:bodyPr wrap="square" rtlCol="0">
            <a:spAutoFit/>
          </a:bodyPr>
          <a:lstStyle/>
          <a:p>
            <a:r>
              <a:rPr lang="en-US" dirty="0" smtClean="0"/>
              <a:t>55</a:t>
            </a:r>
            <a:endParaRPr lang="en-US" dirty="0"/>
          </a:p>
        </p:txBody>
      </p:sp>
      <p:sp>
        <p:nvSpPr>
          <p:cNvPr id="15" name="TextBox 14"/>
          <p:cNvSpPr txBox="1"/>
          <p:nvPr/>
        </p:nvSpPr>
        <p:spPr>
          <a:xfrm>
            <a:off x="2079412" y="2063957"/>
            <a:ext cx="2777715" cy="369332"/>
          </a:xfrm>
          <a:prstGeom prst="rect">
            <a:avLst/>
          </a:prstGeom>
          <a:noFill/>
        </p:spPr>
        <p:txBody>
          <a:bodyPr wrap="square" rtlCol="0">
            <a:spAutoFit/>
          </a:bodyPr>
          <a:lstStyle/>
          <a:p>
            <a:r>
              <a:rPr lang="en-US" dirty="0" smtClean="0"/>
              <a:t>41</a:t>
            </a:r>
            <a:endParaRPr lang="en-US" dirty="0"/>
          </a:p>
        </p:txBody>
      </p:sp>
      <p:sp>
        <p:nvSpPr>
          <p:cNvPr id="16" name="TextBox 15"/>
          <p:cNvSpPr txBox="1"/>
          <p:nvPr/>
        </p:nvSpPr>
        <p:spPr>
          <a:xfrm>
            <a:off x="122034" y="1807738"/>
            <a:ext cx="2777715" cy="369332"/>
          </a:xfrm>
          <a:prstGeom prst="rect">
            <a:avLst/>
          </a:prstGeom>
          <a:noFill/>
        </p:spPr>
        <p:txBody>
          <a:bodyPr wrap="square" rtlCol="0">
            <a:spAutoFit/>
          </a:bodyPr>
          <a:lstStyle/>
          <a:p>
            <a:r>
              <a:rPr lang="en-US" dirty="0" smtClean="0"/>
              <a:t>Our previous approach: 19</a:t>
            </a:r>
            <a:endParaRPr lang="en-US" dirty="0"/>
          </a:p>
        </p:txBody>
      </p:sp>
      <p:cxnSp>
        <p:nvCxnSpPr>
          <p:cNvPr id="17" name="Straight Arrow Connector 16"/>
          <p:cNvCxnSpPr/>
          <p:nvPr/>
        </p:nvCxnSpPr>
        <p:spPr>
          <a:xfrm>
            <a:off x="1300960" y="2230180"/>
            <a:ext cx="172422" cy="76832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1927870" y="2355634"/>
            <a:ext cx="249856" cy="2587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2130077" y="3590737"/>
            <a:ext cx="167772" cy="12410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2563888" y="4648743"/>
            <a:ext cx="221400" cy="18466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2662667" y="4855282"/>
            <a:ext cx="221400" cy="18466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468269" y="1735195"/>
            <a:ext cx="2777715" cy="369332"/>
          </a:xfrm>
          <a:prstGeom prst="rect">
            <a:avLst/>
          </a:prstGeom>
          <a:noFill/>
        </p:spPr>
        <p:txBody>
          <a:bodyPr wrap="square" rtlCol="0">
            <a:spAutoFit/>
          </a:bodyPr>
          <a:lstStyle/>
          <a:p>
            <a:r>
              <a:rPr lang="en-US" dirty="0" smtClean="0"/>
              <a:t>Significance levels</a:t>
            </a:r>
            <a:endParaRPr lang="en-US" dirty="0"/>
          </a:p>
        </p:txBody>
      </p:sp>
      <p:cxnSp>
        <p:nvCxnSpPr>
          <p:cNvPr id="31" name="Straight Arrow Connector 30"/>
          <p:cNvCxnSpPr/>
          <p:nvPr/>
        </p:nvCxnSpPr>
        <p:spPr>
          <a:xfrm flipH="1">
            <a:off x="4361754" y="2127972"/>
            <a:ext cx="115347" cy="39605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4361754" y="2146331"/>
            <a:ext cx="115347" cy="15685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4477101" y="2177070"/>
            <a:ext cx="9582" cy="267821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503378" y="2177070"/>
            <a:ext cx="9563" cy="2862878"/>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6390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973" y="2547978"/>
            <a:ext cx="4095171" cy="307137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63</a:t>
            </a:fld>
            <a:endParaRPr lang="en-US"/>
          </a:p>
        </p:txBody>
      </p:sp>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4779490" y="582524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
        <p:nvSpPr>
          <p:cNvPr id="12" name="TextBox 11"/>
          <p:cNvSpPr txBox="1"/>
          <p:nvPr/>
        </p:nvSpPr>
        <p:spPr>
          <a:xfrm>
            <a:off x="2721163" y="2275062"/>
            <a:ext cx="2777715" cy="369332"/>
          </a:xfrm>
          <a:prstGeom prst="rect">
            <a:avLst/>
          </a:prstGeom>
          <a:noFill/>
        </p:spPr>
        <p:txBody>
          <a:bodyPr wrap="square" rtlCol="0">
            <a:spAutoFit/>
          </a:bodyPr>
          <a:lstStyle/>
          <a:p>
            <a:r>
              <a:rPr lang="en-US" dirty="0" smtClean="0"/>
              <a:t>520</a:t>
            </a:r>
            <a:endParaRPr lang="en-US" dirty="0"/>
          </a:p>
        </p:txBody>
      </p:sp>
      <p:sp>
        <p:nvSpPr>
          <p:cNvPr id="15" name="TextBox 14"/>
          <p:cNvSpPr txBox="1"/>
          <p:nvPr/>
        </p:nvSpPr>
        <p:spPr>
          <a:xfrm>
            <a:off x="122034" y="1807738"/>
            <a:ext cx="2777715" cy="369332"/>
          </a:xfrm>
          <a:prstGeom prst="rect">
            <a:avLst/>
          </a:prstGeom>
          <a:noFill/>
        </p:spPr>
        <p:txBody>
          <a:bodyPr wrap="square" rtlCol="0">
            <a:spAutoFit/>
          </a:bodyPr>
          <a:lstStyle/>
          <a:p>
            <a:r>
              <a:rPr lang="en-US" dirty="0" smtClean="0"/>
              <a:t>Our previous approach: 123</a:t>
            </a:r>
            <a:endParaRPr lang="en-US" dirty="0"/>
          </a:p>
        </p:txBody>
      </p:sp>
      <p:cxnSp>
        <p:nvCxnSpPr>
          <p:cNvPr id="16" name="Straight Arrow Connector 15"/>
          <p:cNvCxnSpPr/>
          <p:nvPr/>
        </p:nvCxnSpPr>
        <p:spPr>
          <a:xfrm>
            <a:off x="1300960" y="2230180"/>
            <a:ext cx="209931" cy="70176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2443734" y="2673233"/>
            <a:ext cx="277429" cy="34206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444237" y="3775276"/>
            <a:ext cx="416781" cy="17211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6971" y="2450650"/>
            <a:ext cx="4333203" cy="3249902"/>
          </a:xfrm>
          <a:prstGeom prst="rect">
            <a:avLst/>
          </a:prstGeom>
        </p:spPr>
      </p:pic>
      <p:sp>
        <p:nvSpPr>
          <p:cNvPr id="11" name="TextBox 10"/>
          <p:cNvSpPr txBox="1"/>
          <p:nvPr/>
        </p:nvSpPr>
        <p:spPr>
          <a:xfrm>
            <a:off x="2958113" y="3480733"/>
            <a:ext cx="2777715" cy="369332"/>
          </a:xfrm>
          <a:prstGeom prst="rect">
            <a:avLst/>
          </a:prstGeom>
          <a:noFill/>
        </p:spPr>
        <p:txBody>
          <a:bodyPr wrap="square" rtlCol="0">
            <a:spAutoFit/>
          </a:bodyPr>
          <a:lstStyle/>
          <a:p>
            <a:r>
              <a:rPr lang="en-US" dirty="0" smtClean="0"/>
              <a:t>6000</a:t>
            </a:r>
            <a:endParaRPr lang="en-US" dirty="0"/>
          </a:p>
        </p:txBody>
      </p:sp>
      <p:sp>
        <p:nvSpPr>
          <p:cNvPr id="23" name="TextBox 22"/>
          <p:cNvSpPr txBox="1"/>
          <p:nvPr/>
        </p:nvSpPr>
        <p:spPr>
          <a:xfrm>
            <a:off x="3207286" y="1861892"/>
            <a:ext cx="2777715" cy="369332"/>
          </a:xfrm>
          <a:prstGeom prst="rect">
            <a:avLst/>
          </a:prstGeom>
          <a:noFill/>
        </p:spPr>
        <p:txBody>
          <a:bodyPr wrap="square" rtlCol="0">
            <a:spAutoFit/>
          </a:bodyPr>
          <a:lstStyle/>
          <a:p>
            <a:r>
              <a:rPr lang="en-US" dirty="0" smtClean="0"/>
              <a:t>Significance levels</a:t>
            </a:r>
            <a:endParaRPr lang="en-US" dirty="0"/>
          </a:p>
        </p:txBody>
      </p:sp>
      <p:cxnSp>
        <p:nvCxnSpPr>
          <p:cNvPr id="24" name="Straight Arrow Connector 23"/>
          <p:cNvCxnSpPr/>
          <p:nvPr/>
        </p:nvCxnSpPr>
        <p:spPr>
          <a:xfrm flipH="1">
            <a:off x="4110021" y="2254669"/>
            <a:ext cx="106098" cy="67727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4110021" y="2273028"/>
            <a:ext cx="106098" cy="1674365"/>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4216118" y="2237506"/>
            <a:ext cx="9582" cy="267821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242395" y="2303767"/>
            <a:ext cx="9563" cy="2862878"/>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254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a:r>
            <a:r>
              <a:rPr lang="en-US" dirty="0" smtClean="0">
                <a:latin typeface="Arial"/>
                <a:cs typeface="Arial"/>
              </a:rPr>
              <a:t>up to</a:t>
            </a:r>
            <a:r>
              <a:rPr lang="en-US" dirty="0" smtClean="0">
                <a:latin typeface="Arial"/>
                <a:cs typeface="Arial"/>
              </a:rPr>
              <a:t> 100x </a:t>
            </a:r>
            <a:r>
              <a:rPr lang="en-US" dirty="0">
                <a:latin typeface="Arial"/>
                <a:cs typeface="Arial"/>
              </a:rPr>
              <a:t>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868497"/>
            <a:ext cx="8123583" cy="4487854"/>
          </a:xfrm>
        </p:spPr>
        <p:txBody>
          <a:bodyPr>
            <a:noAutofit/>
          </a:bodyPr>
          <a:lstStyle/>
          <a:p>
            <a:pPr algn="l"/>
            <a:r>
              <a:rPr lang="en-US" sz="3000" dirty="0" smtClean="0">
                <a:cs typeface="Helvetica"/>
              </a:rPr>
              <a:t>Novelty:</a:t>
            </a:r>
          </a:p>
          <a:p>
            <a:pPr marL="342900" indent="-342900" algn="l">
              <a:buFont typeface="Arial" charset="0"/>
              <a:buChar char="•"/>
            </a:pPr>
            <a:r>
              <a:rPr lang="en-US" sz="2500" dirty="0" smtClean="0">
                <a:cs typeface="Helvetica"/>
              </a:rPr>
              <a:t>The </a:t>
            </a:r>
            <a:r>
              <a:rPr lang="en-US" sz="2500" dirty="0" smtClean="0">
                <a:cs typeface="Helvetica"/>
              </a:rPr>
              <a:t>first video compression technique in the literature that is based on </a:t>
            </a:r>
            <a:r>
              <a:rPr lang="en-US" sz="2500" dirty="0" smtClean="0">
                <a:cs typeface="Helvetica"/>
              </a:rPr>
              <a:t>correlation</a:t>
            </a:r>
          </a:p>
          <a:p>
            <a:pPr marL="342900" indent="-342900" algn="l">
              <a:buFont typeface="Arial" charset="0"/>
              <a:buChar char="•"/>
            </a:pPr>
            <a:r>
              <a:rPr lang="en-US" sz="2500" dirty="0"/>
              <a:t>A new way to evaluate the quality of a microscopy video based on statistical test </a:t>
            </a:r>
            <a:endParaRPr lang="en-US" sz="2500" dirty="0" smtClean="0">
              <a:cs typeface="Helvetica"/>
            </a:endParaRPr>
          </a:p>
          <a:p>
            <a:pPr marL="342900" indent="-342900" algn="l">
              <a:buFont typeface="Arial" charset="0"/>
              <a:buChar char="•"/>
            </a:pPr>
            <a:r>
              <a:rPr lang="en-US" sz="2500" dirty="0"/>
              <a:t>A</a:t>
            </a:r>
            <a:r>
              <a:rPr lang="en-US" sz="2500" dirty="0" smtClean="0"/>
              <a:t> </a:t>
            </a:r>
            <a:r>
              <a:rPr lang="en-US" sz="2500" dirty="0"/>
              <a:t> correlation-based </a:t>
            </a:r>
            <a:r>
              <a:rPr lang="en-US" sz="2500" dirty="0" smtClean="0"/>
              <a:t>video frame </a:t>
            </a:r>
            <a:r>
              <a:rPr lang="en-US" sz="2500" dirty="0"/>
              <a:t>segmentation technique </a:t>
            </a:r>
            <a:r>
              <a:rPr lang="en-US" sz="2500" dirty="0" smtClean="0"/>
              <a:t>based on point </a:t>
            </a:r>
            <a:r>
              <a:rPr lang="en-US" sz="2500" dirty="0"/>
              <a:t>spread function</a:t>
            </a:r>
            <a:endParaRPr lang="en-US" sz="2500" dirty="0" smtClean="0">
              <a:cs typeface="Helvetica"/>
            </a:endParaRPr>
          </a:p>
          <a:p>
            <a:pPr algn="l"/>
            <a:r>
              <a:rPr lang="en-US" sz="2500" dirty="0" smtClean="0"/>
              <a:t>Improvement: </a:t>
            </a:r>
          </a:p>
          <a:p>
            <a:pPr algn="l"/>
            <a:r>
              <a:rPr lang="en-US" sz="2500" dirty="0"/>
              <a:t>	</a:t>
            </a:r>
            <a:r>
              <a:rPr lang="en-US" sz="2500" dirty="0" smtClean="0"/>
              <a:t>(showing how much better than H264)</a:t>
            </a:r>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65</a:t>
            </a:fld>
            <a:endParaRPr lang="en-US" dirty="0"/>
          </a:p>
        </p:txBody>
      </p:sp>
      <p:sp>
        <p:nvSpPr>
          <p:cNvPr id="6" name="Title 1"/>
          <p:cNvSpPr txBox="1">
            <a:spLocks/>
          </p:cNvSpPr>
          <p:nvPr/>
        </p:nvSpPr>
        <p:spPr>
          <a:xfrm>
            <a:off x="329184" y="82296"/>
            <a:ext cx="8814816"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(video compression)</a:t>
            </a:r>
            <a:endParaRPr lang="en-US" sz="4400"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80417" y="1179446"/>
            <a:ext cx="8123583" cy="4487854"/>
          </a:xfrm>
        </p:spPr>
        <p:txBody>
          <a:bodyPr>
            <a:noAutofit/>
          </a:bodyPr>
          <a:lstStyle/>
          <a:p>
            <a:pPr algn="l"/>
            <a:r>
              <a:rPr lang="en-US" sz="3000" dirty="0" smtClean="0">
                <a:cs typeface="Helvetica"/>
              </a:rPr>
              <a:t>Generality:</a:t>
            </a:r>
          </a:p>
          <a:p>
            <a:pPr marL="342900" indent="-342900" algn="l">
              <a:buFont typeface="Arial" charset="0"/>
              <a:buChar char="•"/>
            </a:pPr>
            <a:r>
              <a:rPr lang="en-US" sz="2500" dirty="0" smtClean="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500" dirty="0" smtClean="0">
                <a:cs typeface="Helvetica"/>
              </a:rPr>
              <a:t>Adding synthesized noise to make the compressed video better match the original can be applied to videos other than microscopy. </a:t>
            </a: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66</a:t>
            </a:fld>
            <a:endParaRPr lang="en-US" dirty="0"/>
          </a:p>
        </p:txBody>
      </p:sp>
      <p:sp>
        <p:nvSpPr>
          <p:cNvPr id="6" name="Title 1"/>
          <p:cNvSpPr txBox="1">
            <a:spLocks/>
          </p:cNvSpPr>
          <p:nvPr/>
        </p:nvSpPr>
        <p:spPr>
          <a:xfrm>
            <a:off x="329184" y="82296"/>
            <a:ext cx="8814816"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(video compression)</a:t>
            </a:r>
            <a:endParaRPr lang="en-US" sz="4400"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srcRect r="50000"/>
          <a:stretch/>
        </p:blipFill>
        <p:spPr>
          <a:xfrm>
            <a:off x="4445865" y="3995116"/>
            <a:ext cx="2483118" cy="1921918"/>
          </a:xfrm>
          <a:prstGeom prst="rect">
            <a:avLst/>
          </a:prstGeom>
        </p:spPr>
      </p:pic>
      <p:sp>
        <p:nvSpPr>
          <p:cNvPr id="10" name="TextBox 9"/>
          <p:cNvSpPr txBox="1"/>
          <p:nvPr/>
        </p:nvSpPr>
        <p:spPr>
          <a:xfrm>
            <a:off x="2345685" y="6063897"/>
            <a:ext cx="1491185" cy="369332"/>
          </a:xfrm>
          <a:prstGeom prst="rect">
            <a:avLst/>
          </a:prstGeom>
          <a:noFill/>
        </p:spPr>
        <p:txBody>
          <a:bodyPr wrap="square" rtlCol="0">
            <a:spAutoFit/>
          </a:bodyPr>
          <a:lstStyle/>
          <a:p>
            <a:r>
              <a:rPr lang="en-US" dirty="0" smtClean="0"/>
              <a:t>Plot of scores</a:t>
            </a:r>
            <a:endParaRPr lang="en-US" dirty="0"/>
          </a:p>
        </p:txBody>
      </p:sp>
      <p:sp>
        <p:nvSpPr>
          <p:cNvPr id="11" name="TextBox 10"/>
          <p:cNvSpPr txBox="1"/>
          <p:nvPr/>
        </p:nvSpPr>
        <p:spPr>
          <a:xfrm>
            <a:off x="5207625" y="6106617"/>
            <a:ext cx="1623871" cy="369332"/>
          </a:xfrm>
          <a:prstGeom prst="rect">
            <a:avLst/>
          </a:prstGeom>
          <a:noFill/>
        </p:spPr>
        <p:txBody>
          <a:bodyPr wrap="square" rtlCol="0">
            <a:spAutoFit/>
          </a:bodyPr>
          <a:lstStyle/>
          <a:p>
            <a:r>
              <a:rPr lang="en-US" dirty="0" smtClean="0"/>
              <a:t>Binary map </a:t>
            </a:r>
            <a:endParaRPr lang="en-US" dirty="0"/>
          </a:p>
        </p:txBody>
      </p:sp>
      <p:pic>
        <p:nvPicPr>
          <p:cNvPr id="12" name="Picture 11"/>
          <p:cNvPicPr>
            <a:picLocks noChangeAspect="1"/>
          </p:cNvPicPr>
          <p:nvPr/>
        </p:nvPicPr>
        <p:blipFill rotWithShape="1">
          <a:blip r:embed="rId3"/>
          <a:srcRect l="50420"/>
          <a:stretch/>
        </p:blipFill>
        <p:spPr>
          <a:xfrm>
            <a:off x="1865846" y="3989336"/>
            <a:ext cx="2436149" cy="1901528"/>
          </a:xfrm>
          <a:prstGeom prst="rect">
            <a:avLst/>
          </a:prstGeom>
        </p:spPr>
      </p:pic>
    </p:spTree>
    <p:extLst>
      <p:ext uri="{BB962C8B-B14F-4D97-AF65-F5344CB8AC3E}">
        <p14:creationId xmlns:p14="http://schemas.microsoft.com/office/powerpoint/2010/main" val="5321557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67</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3D moving object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lum bright="64000" contrast="-100000"/>
          </a:blip>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mt="22000"/>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mt="25000"/>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4843203" y="3859511"/>
            <a:ext cx="3624934" cy="2671418"/>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8">
            <a:alphaModFix/>
            <a:extLst>
              <a:ext uri="{28A0092B-C50C-407E-A947-70E740481C1C}">
                <a14:useLocalDpi xmlns:a14="http://schemas.microsoft.com/office/drawing/2010/main" val="0"/>
              </a:ext>
            </a:extLst>
          </a:blip>
          <a:srcRect l="7837" t="13799" r="34348" b="11165"/>
          <a:stretch/>
        </p:blipFill>
        <p:spPr>
          <a:xfrm>
            <a:off x="4963669" y="3980910"/>
            <a:ext cx="3362950" cy="2455123"/>
          </a:xfrm>
          <a:prstGeom prst="rect">
            <a:avLst/>
          </a:prstGeom>
        </p:spPr>
      </p:pic>
    </p:spTree>
    <p:extLst>
      <p:ext uri="{BB962C8B-B14F-4D97-AF65-F5344CB8AC3E}">
        <p14:creationId xmlns:p14="http://schemas.microsoft.com/office/powerpoint/2010/main" val="168315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68</a:t>
            </a:fld>
            <a:endParaRPr lang="en-US" dirty="0"/>
          </a:p>
        </p:txBody>
      </p: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statement </a:t>
            </a:r>
            <a:endParaRPr lang="en-US" dirty="0">
              <a:latin typeface="Helvetica" charset="0"/>
              <a:ea typeface="Helvetica" charset="0"/>
              <a:cs typeface="Helvetica" charset="0"/>
            </a:endParaRPr>
          </a:p>
        </p:txBody>
      </p:sp>
      <p:cxnSp>
        <p:nvCxnSpPr>
          <p:cNvPr id="8" name="Straight Connector 7"/>
          <p:cNvCxnSpPr/>
          <p:nvPr/>
        </p:nvCxnSpPr>
        <p:spPr>
          <a:xfrm flipV="1">
            <a:off x="281380" y="1449351"/>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1739007" y="2961862"/>
            <a:ext cx="3805735" cy="33944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00" dirty="0" smtClean="0"/>
              <a:t>”create an indoor AR system” </a:t>
            </a:r>
            <a:endParaRPr lang="en-US" sz="2500" dirty="0" smtClean="0"/>
          </a:p>
        </p:txBody>
      </p:sp>
    </p:spTree>
    <p:extLst>
      <p:ext uri="{BB962C8B-B14F-4D97-AF65-F5344CB8AC3E}">
        <p14:creationId xmlns:p14="http://schemas.microsoft.com/office/powerpoint/2010/main" val="164032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69</a:t>
            </a:fld>
            <a:endParaRPr lang="en-US" dirty="0"/>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Prior work</a:t>
            </a:r>
            <a:endParaRPr lang="en-US" dirty="0">
              <a:latin typeface="Helvetica" charset="0"/>
              <a:ea typeface="Helvetica" charset="0"/>
              <a:cs typeface="Helvetica" charset="0"/>
            </a:endParaRPr>
          </a:p>
        </p:txBody>
      </p:sp>
      <p:cxnSp>
        <p:nvCxnSpPr>
          <p:cNvPr id="8" name="Straight Connector 7"/>
          <p:cNvCxnSpPr/>
          <p:nvPr/>
        </p:nvCxnSpPr>
        <p:spPr>
          <a:xfrm flipV="1">
            <a:off x="281380" y="1449351"/>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466799" y="1455990"/>
            <a:ext cx="3805735" cy="33944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00" dirty="0" smtClean="0"/>
              <a:t>Current state-of-art indoor AR system is expensive (</a:t>
            </a:r>
            <a:r>
              <a:rPr lang="en-US" sz="2500" dirty="0" err="1" smtClean="0"/>
              <a:t>Hololens</a:t>
            </a:r>
            <a:r>
              <a:rPr lang="en-US" sz="2500" dirty="0" smtClean="0"/>
              <a:t>, $3000), system lifetime is short (~5.5 hours)</a:t>
            </a:r>
          </a:p>
          <a:p>
            <a:pPr marL="0" indent="0">
              <a:buNone/>
            </a:pPr>
            <a:endParaRPr lang="en-US" sz="1000" dirty="0" smtClean="0"/>
          </a:p>
          <a:p>
            <a:pPr marL="0" indent="0">
              <a:buNone/>
            </a:pPr>
            <a:r>
              <a:rPr lang="en-US" sz="2500" dirty="0" smtClean="0"/>
              <a:t>Since BLE beacon is cheap ($20 each) and has long-lifetime (~5 years)</a:t>
            </a:r>
            <a:r>
              <a:rPr lang="mr-IN" sz="2500" dirty="0" smtClean="0"/>
              <a:t>…</a:t>
            </a:r>
            <a:endParaRPr lang="en-US" sz="2500" dirty="0" smtClean="0"/>
          </a:p>
          <a:p>
            <a:pPr marL="0" indent="0">
              <a:buNone/>
            </a:pPr>
            <a:endParaRPr lang="en-US" sz="1000" dirty="0"/>
          </a:p>
          <a:p>
            <a:pPr marL="0" indent="0">
              <a:buNone/>
            </a:pPr>
            <a:r>
              <a:rPr lang="en-US" sz="2500" dirty="0" smtClean="0"/>
              <a:t>Can we compress and store 3D object motion data in BLE beacons and build an indoor AR system?</a:t>
            </a:r>
          </a:p>
          <a:p>
            <a:endParaRPr lang="en-US" sz="2500" dirty="0" smtClean="0"/>
          </a:p>
          <a:p>
            <a:endParaRPr lang="en-US" sz="2500" dirty="0" smtClean="0"/>
          </a:p>
        </p:txBody>
      </p:sp>
      <p:pic>
        <p:nvPicPr>
          <p:cNvPr id="15" name="Picture 14"/>
          <p:cNvPicPr>
            <a:picLocks noChangeAspect="1"/>
          </p:cNvPicPr>
          <p:nvPr/>
        </p:nvPicPr>
        <p:blipFill rotWithShape="1">
          <a:blip r:embed="rId3">
            <a:alphaModFix/>
            <a:extLst>
              <a:ext uri="{28A0092B-C50C-407E-A947-70E740481C1C}">
                <a14:useLocalDpi xmlns:a14="http://schemas.microsoft.com/office/drawing/2010/main" val="0"/>
              </a:ext>
            </a:extLst>
          </a:blip>
          <a:srcRect l="7837" t="13799" r="34348" b="11165"/>
          <a:stretch/>
        </p:blipFill>
        <p:spPr>
          <a:xfrm>
            <a:off x="5763046" y="5144287"/>
            <a:ext cx="1910315" cy="1394626"/>
          </a:xfrm>
          <a:prstGeom prst="rect">
            <a:avLst/>
          </a:prstGeom>
        </p:spPr>
      </p:pic>
      <p:pic>
        <p:nvPicPr>
          <p:cNvPr id="3" name="Picture 2"/>
          <p:cNvPicPr>
            <a:picLocks noChangeAspect="1"/>
          </p:cNvPicPr>
          <p:nvPr/>
        </p:nvPicPr>
        <p:blipFill>
          <a:blip r:embed="rId4"/>
          <a:stretch>
            <a:fillRect/>
          </a:stretch>
        </p:blipFill>
        <p:spPr>
          <a:xfrm>
            <a:off x="5190327" y="1815548"/>
            <a:ext cx="2999053" cy="1124645"/>
          </a:xfrm>
          <a:prstGeom prst="rect">
            <a:avLst/>
          </a:prstGeom>
        </p:spPr>
      </p:pic>
      <p:pic>
        <p:nvPicPr>
          <p:cNvPr id="16" name="Content Placeholder 3"/>
          <p:cNvPicPr>
            <a:picLocks noGrp="1" noChangeAspect="1"/>
          </p:cNvPicPr>
          <p:nvPr>
            <p:ph idx="1"/>
          </p:nvPr>
        </p:nvPicPr>
        <p:blipFill>
          <a:blip r:embed="rId5"/>
          <a:srcRect t="2914" b="2914"/>
          <a:stretch>
            <a:fillRect/>
          </a:stretch>
        </p:blipFill>
        <p:spPr>
          <a:xfrm>
            <a:off x="5220524" y="3378117"/>
            <a:ext cx="2995360" cy="1647332"/>
          </a:xfrm>
        </p:spPr>
      </p:pic>
    </p:spTree>
    <p:extLst>
      <p:ext uri="{BB962C8B-B14F-4D97-AF65-F5344CB8AC3E}">
        <p14:creationId xmlns:p14="http://schemas.microsoft.com/office/powerpoint/2010/main" val="179407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7</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15561097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dirty="0"/>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8" name="Straight Connector 7"/>
          <p:cNvCxnSpPr/>
          <p:nvPr/>
        </p:nvCxnSpPr>
        <p:spPr>
          <a:xfrm flipV="1">
            <a:off x="281380" y="1449351"/>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466799" y="1455990"/>
            <a:ext cx="3805735" cy="33944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00" dirty="0" smtClean="0"/>
              <a:t>Current state-of-art indoor AR system is expensive (</a:t>
            </a:r>
            <a:r>
              <a:rPr lang="en-US" sz="2500" dirty="0" err="1" smtClean="0"/>
              <a:t>Hololens</a:t>
            </a:r>
            <a:r>
              <a:rPr lang="en-US" sz="2500" dirty="0" smtClean="0"/>
              <a:t>, $3000), system lifetime is short (~5.5 hours)</a:t>
            </a:r>
          </a:p>
          <a:p>
            <a:pPr marL="0" indent="0">
              <a:buNone/>
            </a:pPr>
            <a:endParaRPr lang="en-US" sz="1000" dirty="0" smtClean="0"/>
          </a:p>
          <a:p>
            <a:pPr marL="0" indent="0">
              <a:buNone/>
            </a:pPr>
            <a:r>
              <a:rPr lang="en-US" sz="2500" dirty="0" smtClean="0"/>
              <a:t>Since BLE beacon is cheap ($20 each) and has long-lifetime (~5 years)</a:t>
            </a:r>
            <a:r>
              <a:rPr lang="mr-IN" sz="2500" dirty="0" smtClean="0"/>
              <a:t>…</a:t>
            </a:r>
            <a:endParaRPr lang="en-US" sz="2500" dirty="0" smtClean="0"/>
          </a:p>
          <a:p>
            <a:pPr marL="0" indent="0">
              <a:buNone/>
            </a:pPr>
            <a:endParaRPr lang="en-US" sz="1000" dirty="0"/>
          </a:p>
          <a:p>
            <a:pPr marL="0" indent="0">
              <a:buNone/>
            </a:pPr>
            <a:r>
              <a:rPr lang="en-US" sz="2500" dirty="0" smtClean="0"/>
              <a:t>Can we compress and store 3D object motion data in BLE beacons and build an indoor AR system?</a:t>
            </a:r>
          </a:p>
          <a:p>
            <a:endParaRPr lang="en-US" sz="2500" dirty="0" smtClean="0"/>
          </a:p>
          <a:p>
            <a:endParaRPr lang="en-US" sz="2500" dirty="0" smtClean="0"/>
          </a:p>
        </p:txBody>
      </p:sp>
      <p:pic>
        <p:nvPicPr>
          <p:cNvPr id="15" name="Picture 14"/>
          <p:cNvPicPr>
            <a:picLocks noChangeAspect="1"/>
          </p:cNvPicPr>
          <p:nvPr/>
        </p:nvPicPr>
        <p:blipFill rotWithShape="1">
          <a:blip r:embed="rId3">
            <a:alphaModFix/>
            <a:extLst>
              <a:ext uri="{28A0092B-C50C-407E-A947-70E740481C1C}">
                <a14:useLocalDpi xmlns:a14="http://schemas.microsoft.com/office/drawing/2010/main" val="0"/>
              </a:ext>
            </a:extLst>
          </a:blip>
          <a:srcRect l="7837" t="13799" r="34348" b="11165"/>
          <a:stretch/>
        </p:blipFill>
        <p:spPr>
          <a:xfrm>
            <a:off x="5763046" y="5144287"/>
            <a:ext cx="1910315" cy="1394626"/>
          </a:xfrm>
          <a:prstGeom prst="rect">
            <a:avLst/>
          </a:prstGeom>
        </p:spPr>
      </p:pic>
      <p:pic>
        <p:nvPicPr>
          <p:cNvPr id="3" name="Picture 2"/>
          <p:cNvPicPr>
            <a:picLocks noChangeAspect="1"/>
          </p:cNvPicPr>
          <p:nvPr/>
        </p:nvPicPr>
        <p:blipFill>
          <a:blip r:embed="rId4"/>
          <a:stretch>
            <a:fillRect/>
          </a:stretch>
        </p:blipFill>
        <p:spPr>
          <a:xfrm>
            <a:off x="5190327" y="1815548"/>
            <a:ext cx="2999053" cy="1124645"/>
          </a:xfrm>
          <a:prstGeom prst="rect">
            <a:avLst/>
          </a:prstGeom>
        </p:spPr>
      </p:pic>
      <p:pic>
        <p:nvPicPr>
          <p:cNvPr id="16" name="Content Placeholder 3"/>
          <p:cNvPicPr>
            <a:picLocks noGrp="1" noChangeAspect="1"/>
          </p:cNvPicPr>
          <p:nvPr>
            <p:ph idx="1"/>
          </p:nvPr>
        </p:nvPicPr>
        <p:blipFill>
          <a:blip r:embed="rId5"/>
          <a:srcRect t="2914" b="2914"/>
          <a:stretch>
            <a:fillRect/>
          </a:stretch>
        </p:blipFill>
        <p:spPr>
          <a:xfrm>
            <a:off x="5220524" y="3378117"/>
            <a:ext cx="2995360" cy="1647332"/>
          </a:xfrm>
        </p:spPr>
      </p:pic>
    </p:spTree>
    <p:extLst>
      <p:ext uri="{BB962C8B-B14F-4D97-AF65-F5344CB8AC3E}">
        <p14:creationId xmlns:p14="http://schemas.microsoft.com/office/powerpoint/2010/main" val="79560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71</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fontScale="85000" lnSpcReduction="10000"/>
          </a:bodyPr>
          <a:lstStyle>
            <a:lvl1pPr>
              <a:lnSpc>
                <a:spcPct val="90000"/>
              </a:lnSpc>
              <a:spcBef>
                <a:spcPct val="0"/>
              </a:spcBef>
              <a:buNone/>
              <a:defRPr sz="4400">
                <a:latin typeface="Helvetica" charset="0"/>
                <a:ea typeface="Helvetica" charset="0"/>
                <a:cs typeface="Helvetica" charset="0"/>
              </a:defRPr>
            </a:lvl1pPr>
          </a:lstStyle>
          <a:p>
            <a:r>
              <a:rPr lang="en-US" dirty="0" smtClean="0"/>
              <a:t>Approach: MARBLE</a:t>
            </a:r>
            <a:r>
              <a:rPr lang="en-US" dirty="0" smtClean="0"/>
              <a:t>: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
        <p:nvSpPr>
          <p:cNvPr id="2" name="Rectangle 1"/>
          <p:cNvSpPr/>
          <p:nvPr/>
        </p:nvSpPr>
        <p:spPr>
          <a:xfrm>
            <a:off x="282643" y="1587659"/>
            <a:ext cx="4572000" cy="1477328"/>
          </a:xfrm>
          <a:prstGeom prst="rect">
            <a:avLst/>
          </a:prstGeom>
        </p:spPr>
        <p:txBody>
          <a:bodyPr>
            <a:spAutoFit/>
          </a:bodyPr>
          <a:lstStyle/>
          <a:p>
            <a:endParaRPr lang="en-US" b="1" dirty="0"/>
          </a:p>
          <a:p>
            <a:r>
              <a:rPr lang="en-US" b="1" dirty="0" smtClean="0"/>
              <a:t>[</a:t>
            </a:r>
            <a:r>
              <a:rPr lang="en-US" b="1" dirty="0" err="1" smtClean="0"/>
              <a:t>SenSys</a:t>
            </a:r>
            <a:r>
              <a:rPr lang="en-US" b="1" dirty="0" smtClean="0"/>
              <a:t>’ 17] (Submitted)</a:t>
            </a:r>
            <a:endParaRPr lang="en-US" b="1" dirty="0"/>
          </a:p>
          <a:p>
            <a:endParaRPr lang="en-US" b="1" dirty="0"/>
          </a:p>
          <a:p>
            <a:endParaRPr lang="en-US" b="1" dirty="0"/>
          </a:p>
          <a:p>
            <a:endParaRPr lang="en-US" b="1"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System </a:t>
            </a:r>
            <a:r>
              <a:rPr lang="en-US" dirty="0" smtClean="0"/>
              <a:t>and </a:t>
            </a:r>
            <a:r>
              <a:rPr lang="en-US" dirty="0" smtClean="0"/>
              <a:t>Benefits</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5" name="Content Placeholder 2"/>
          <p:cNvSpPr>
            <a:spLocks noGrp="1"/>
          </p:cNvSpPr>
          <p:nvPr>
            <p:ph idx="1"/>
          </p:nvPr>
        </p:nvSpPr>
        <p:spPr>
          <a:xfrm>
            <a:off x="560028" y="1903922"/>
            <a:ext cx="7886700" cy="4817553"/>
          </a:xfrm>
        </p:spPr>
        <p:txBody>
          <a:bodyPr>
            <a:normAutofit/>
          </a:bodyPr>
          <a:lstStyle/>
          <a:p>
            <a:pPr marL="0" indent="0">
              <a:buNone/>
            </a:pPr>
            <a:endParaRPr lang="en-US" dirty="0" smtClean="0"/>
          </a:p>
          <a:p>
            <a:pPr marL="0" indent="0">
              <a:buNone/>
            </a:pPr>
            <a:r>
              <a:rPr lang="en-US" dirty="0" smtClean="0"/>
              <a:t>Benefits: </a:t>
            </a:r>
          </a:p>
          <a:p>
            <a:pPr lvl="1"/>
            <a:r>
              <a:rPr lang="en-US" dirty="0" smtClean="0"/>
              <a:t>Low cost	</a:t>
            </a:r>
          </a:p>
          <a:p>
            <a:pPr lvl="2"/>
            <a:r>
              <a:rPr lang="en-US" dirty="0" smtClean="0"/>
              <a:t>Our system’s cost &lt; $200. Microsoft </a:t>
            </a:r>
            <a:r>
              <a:rPr lang="en-US" dirty="0" err="1" smtClean="0"/>
              <a:t>Hololens</a:t>
            </a:r>
            <a:r>
              <a:rPr lang="en-US" dirty="0" smtClean="0"/>
              <a:t> costs $3000</a:t>
            </a:r>
          </a:p>
          <a:p>
            <a:pPr lvl="1"/>
            <a:r>
              <a:rPr lang="en-US" dirty="0" smtClean="0"/>
              <a:t>Internet-free</a:t>
            </a:r>
          </a:p>
          <a:p>
            <a:pPr lvl="2"/>
            <a:r>
              <a:rPr lang="en-US" dirty="0" smtClean="0"/>
              <a:t>Seamless AR experience</a:t>
            </a:r>
          </a:p>
          <a:p>
            <a:pPr lvl="1"/>
            <a:r>
              <a:rPr lang="en-US" dirty="0" smtClean="0"/>
              <a:t>Long lifetime </a:t>
            </a:r>
          </a:p>
          <a:p>
            <a:pPr lvl="2"/>
            <a:r>
              <a:rPr lang="en-US" dirty="0" smtClean="0"/>
              <a:t>Battery powered, &gt; 5 years</a:t>
            </a:r>
          </a:p>
          <a:p>
            <a:pPr lvl="1"/>
            <a:r>
              <a:rPr lang="en-US" dirty="0" smtClean="0"/>
              <a:t>Easy to deploy</a:t>
            </a:r>
          </a:p>
          <a:p>
            <a:pPr lvl="2"/>
            <a:r>
              <a:rPr lang="en-US" dirty="0" smtClean="0"/>
              <a:t>Some buildings already have BLE beacons deployed</a:t>
            </a:r>
          </a:p>
          <a:p>
            <a:pPr lvl="1"/>
            <a:endParaRPr lang="en-US" dirty="0" smtClean="0"/>
          </a:p>
        </p:txBody>
      </p:sp>
    </p:spTree>
    <p:extLst>
      <p:ext uri="{BB962C8B-B14F-4D97-AF65-F5344CB8AC3E}">
        <p14:creationId xmlns:p14="http://schemas.microsoft.com/office/powerpoint/2010/main" val="75545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81" y="1761221"/>
            <a:ext cx="7884493" cy="2126523"/>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a:xfrm>
            <a:off x="511550" y="1375262"/>
            <a:ext cx="7886700" cy="5346213"/>
          </a:xfrm>
        </p:spPr>
        <p:txBody>
          <a:bodyPr>
            <a:normAutofit/>
          </a:bodyPr>
          <a:lstStyle/>
          <a:p>
            <a:r>
              <a:rPr lang="en-US" dirty="0" smtClean="0"/>
              <a:t>3D motion avatar </a:t>
            </a:r>
          </a:p>
          <a:p>
            <a:endParaRPr lang="en-US" dirty="0" smtClean="0"/>
          </a:p>
          <a:p>
            <a:endParaRPr lang="en-US" dirty="0"/>
          </a:p>
          <a:p>
            <a:endParaRPr lang="en-US" dirty="0" smtClean="0"/>
          </a:p>
          <a:p>
            <a:endParaRPr lang="en-US" dirty="0"/>
          </a:p>
          <a:p>
            <a:endParaRPr lang="en-US" dirty="0" smtClean="0"/>
          </a:p>
          <a:p>
            <a:r>
              <a:rPr lang="en-US" dirty="0" smtClean="0"/>
              <a:t>Localization: sensor fusion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p:txBody>
      </p:sp>
      <p:sp>
        <p:nvSpPr>
          <p:cNvPr id="4" name="Slide Number Placeholder 3"/>
          <p:cNvSpPr>
            <a:spLocks noGrp="1"/>
          </p:cNvSpPr>
          <p:nvPr>
            <p:ph type="sldNum" sz="quarter" idx="12"/>
          </p:nvPr>
        </p:nvSpPr>
        <p:spPr/>
        <p:txBody>
          <a:bodyPr/>
          <a:lstStyle/>
          <a:p>
            <a:fld id="{83D37755-D871-3243-875F-265DFA9F13A0}" type="slidenum">
              <a:rPr lang="en-US" smtClean="0"/>
              <a:t>73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6310400" y="3765583"/>
                <a:ext cx="2273571" cy="310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𝐵</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𝑢</m:t>
                              </m:r>
                            </m:e>
                          </m:acc>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310400" y="3765583"/>
                <a:ext cx="2273571" cy="310791"/>
              </a:xfrm>
              <a:prstGeom prst="rect">
                <a:avLst/>
              </a:prstGeom>
              <a:blipFill rotWithShape="0">
                <a:blip r:embed="rId4"/>
                <a:stretch>
                  <a:fillRect l="-804" t="-117647" r="-4826" b="-15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310400" y="4238980"/>
                <a:ext cx="2157194" cy="314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𝐾</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r>
                            <a:rPr lang="en-US" b="0" i="1" smtClean="0">
                              <a:latin typeface="Cambria Math" charset="0"/>
                            </a:rPr>
                            <m:t>−1</m:t>
                          </m:r>
                        </m:sub>
                      </m:sSub>
                      <m:sSubSup>
                        <m:sSubSupPr>
                          <m:ctrlPr>
                            <a:rPr lang="en-US" b="0" i="1" smtClean="0">
                              <a:latin typeface="Cambria Math" charset="0"/>
                            </a:rPr>
                          </m:ctrlPr>
                        </m:sSubSupPr>
                        <m:e>
                          <m:r>
                            <a:rPr lang="en-US" b="0" i="1" smtClean="0">
                              <a:latin typeface="Cambria Math" charset="0"/>
                            </a:rPr>
                            <m:t>𝐹</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𝑄</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310400" y="4238980"/>
                <a:ext cx="2157194" cy="314125"/>
              </a:xfrm>
              <a:prstGeom prst="rect">
                <a:avLst/>
              </a:prstGeom>
              <a:blipFill rotWithShape="0">
                <a:blip r:embed="rId5"/>
                <a:stretch>
                  <a:fillRect l="-1977" t="-17308" r="-5085" b="-40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310400" y="4791589"/>
                <a:ext cx="25512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up>
                          <m:r>
                            <a:rPr lang="en-US" b="0" i="1" smtClean="0">
                              <a:latin typeface="Cambria Math" charset="0"/>
                            </a:rPr>
                            <m:t>′</m:t>
                          </m:r>
                        </m:sup>
                      </m:sSub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𝑧</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310400" y="4791589"/>
                <a:ext cx="2551211" cy="276999"/>
              </a:xfrm>
              <a:prstGeom prst="rect">
                <a:avLst/>
              </a:prstGeom>
              <a:blipFill rotWithShape="0">
                <a:blip r:embed="rId6"/>
                <a:stretch>
                  <a:fillRect l="-716" t="-37778" r="-453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297162" y="5244886"/>
                <a:ext cx="2101088" cy="3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𝑃</m:t>
                                  </m:r>
                                </m:e>
                              </m:acc>
                            </m:e>
                            <m:sub>
                              <m:r>
                                <a:rPr lang="en-US" b="0" i="1" smtClean="0">
                                  <a:latin typeface="Cambria Math" charset="0"/>
                                </a:rPr>
                                <m:t>𝑘</m:t>
                              </m:r>
                            </m:sub>
                            <m:sup>
                              <m:r>
                                <a:rPr lang="en-US" b="0" i="1" smtClean="0">
                                  <a:latin typeface="Cambria Math" charset="0"/>
                                </a:rPr>
                                <m:t>′</m:t>
                              </m:r>
                            </m:sup>
                          </m:sSubSup>
                        </m:e>
                        <m:sub>
                          <m:r>
                            <a:rPr lang="en-US" b="0" i="1" smtClean="0">
                              <a:latin typeface="Cambria Math" charset="0"/>
                            </a:rPr>
                            <m:t> </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297162" y="5244886"/>
                <a:ext cx="2101088" cy="350224"/>
              </a:xfrm>
              <a:prstGeom prst="rect">
                <a:avLst/>
              </a:prstGeom>
              <a:blipFill rotWithShape="0">
                <a:blip r:embed="rId7"/>
                <a:stretch>
                  <a:fillRect l="-2029" t="-101724" r="-4638" b="-1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297162" y="5726601"/>
                <a:ext cx="2899383" cy="3667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sSup>
                        <m:sSupPr>
                          <m:ctrlPr>
                            <a:rPr lang="en-US" b="0" i="1" smtClean="0">
                              <a:latin typeface="Cambria Math" charset="0"/>
                            </a:rPr>
                          </m:ctrlPr>
                        </m:sSupPr>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𝑘</m:t>
                                  </m:r>
                                </m:sub>
                              </m:sSub>
                            </m:e>
                          </m:d>
                        </m:e>
                        <m:sup>
                          <m:r>
                            <a:rPr lang="en-US" b="0" i="1" smtClean="0">
                              <a:latin typeface="Cambria Math" charset="0"/>
                            </a:rPr>
                            <m:t>−1</m:t>
                          </m:r>
                        </m:sup>
                      </m:sSup>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297162" y="5726601"/>
                <a:ext cx="2899383" cy="366767"/>
              </a:xfrm>
              <a:prstGeom prst="rect">
                <a:avLst/>
              </a:prstGeom>
              <a:blipFill rotWithShape="0">
                <a:blip r:embed="rId8"/>
                <a:stretch>
                  <a:fillRect l="-1261" r="-210" b="-9836"/>
                </a:stretch>
              </a:blipFill>
            </p:spPr>
            <p:txBody>
              <a:bodyPr/>
              <a:lstStyle/>
              <a:p>
                <a:r>
                  <a:rPr lang="en-US">
                    <a:noFill/>
                  </a:rPr>
                  <a:t> </a:t>
                </a:r>
              </a:p>
            </p:txBody>
          </p:sp>
        </mc:Fallback>
      </mc:AlternateContent>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74</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visual feature 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75</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usage of visual features.</a:t>
            </a:r>
            <a:endParaRPr lang="en-US" dirty="0"/>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pic>
        <p:nvPicPr>
          <p:cNvPr id="13" name="Picture 12"/>
          <p:cNvPicPr>
            <a:picLocks noChangeAspect="1"/>
          </p:cNvPicPr>
          <p:nvPr/>
        </p:nvPicPr>
        <p:blipFill>
          <a:blip r:embed="rId3"/>
          <a:stretch>
            <a:fillRect/>
          </a:stretch>
        </p:blipFill>
        <p:spPr>
          <a:xfrm>
            <a:off x="1086918" y="3315247"/>
            <a:ext cx="3803374" cy="2698704"/>
          </a:xfrm>
          <a:prstGeom prst="rect">
            <a:avLst/>
          </a:prstGeom>
        </p:spPr>
      </p:pic>
      <p:sp>
        <p:nvSpPr>
          <p:cNvPr id="15" name="TextBox 14"/>
          <p:cNvSpPr txBox="1"/>
          <p:nvPr/>
        </p:nvSpPr>
        <p:spPr>
          <a:xfrm>
            <a:off x="5671931" y="3315247"/>
            <a:ext cx="3041858" cy="477054"/>
          </a:xfrm>
          <a:prstGeom prst="rect">
            <a:avLst/>
          </a:prstGeom>
          <a:noFill/>
        </p:spPr>
        <p:txBody>
          <a:bodyPr wrap="none" rtlCol="0">
            <a:spAutoFit/>
          </a:bodyPr>
          <a:lstStyle/>
          <a:p>
            <a:r>
              <a:rPr lang="en-US" sz="2500" dirty="0" smtClean="0"/>
              <a:t>Panorama generating </a:t>
            </a:r>
            <a:endParaRPr lang="en-US" sz="2500" dirty="0"/>
          </a:p>
        </p:txBody>
      </p:sp>
      <p:sp>
        <p:nvSpPr>
          <p:cNvPr id="16" name="TextBox 15"/>
          <p:cNvSpPr txBox="1"/>
          <p:nvPr/>
        </p:nvSpPr>
        <p:spPr>
          <a:xfrm>
            <a:off x="5671931" y="3877377"/>
            <a:ext cx="2517997" cy="477054"/>
          </a:xfrm>
          <a:prstGeom prst="rect">
            <a:avLst/>
          </a:prstGeom>
          <a:noFill/>
        </p:spPr>
        <p:txBody>
          <a:bodyPr wrap="none" rtlCol="0">
            <a:spAutoFit/>
          </a:bodyPr>
          <a:lstStyle/>
          <a:p>
            <a:r>
              <a:rPr lang="en-US" sz="2500" dirty="0" smtClean="0"/>
              <a:t>3D reconstruction</a:t>
            </a:r>
            <a:endParaRPr lang="en-US" sz="2500" dirty="0"/>
          </a:p>
        </p:txBody>
      </p:sp>
    </p:spTree>
    <p:extLst>
      <p:ext uri="{BB962C8B-B14F-4D97-AF65-F5344CB8AC3E}">
        <p14:creationId xmlns:p14="http://schemas.microsoft.com/office/powerpoint/2010/main" val="104277416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26040"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871683"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089126"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01016"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75430"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88916"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05798" y="2910920"/>
                <a:ext cx="6012607"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𝑡</m:t>
                          </m:r>
                          <m:r>
                            <a:rPr lang="en-US" sz="3500" b="0" i="1" smtClean="0">
                              <a:latin typeface="Cambria Math" charset="0"/>
                            </a:rPr>
                            <m:t>∗</m:t>
                          </m:r>
                          <m:r>
                            <a:rPr lang="en-US" sz="3500" b="0" i="1" smtClean="0">
                              <a:latin typeface="Cambria Math" charset="0"/>
                            </a:rPr>
                            <m:t>𝑘</m:t>
                          </m:r>
                          <m:r>
                            <a:rPr lang="en-US" sz="3500" b="0" i="1" smtClean="0">
                              <a:latin typeface="Cambria Math" charset="0"/>
                            </a:rPr>
                            <m:t>∗</m:t>
                          </m:r>
                          <m:r>
                            <a:rPr lang="en-US" sz="3500" b="0" i="1" smtClean="0">
                              <a:latin typeface="Cambria Math" charset="0"/>
                            </a:rPr>
                            <m:t>𝑛</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𝑓</m:t>
                          </m:r>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3" name="TextBox 2"/>
              <p:cNvSpPr txBox="1">
                <a:spLocks noRot="1" noChangeAspect="1" noMove="1" noResize="1" noEditPoints="1" noAdjustHandles="1" noChangeArrowheads="1" noChangeShapeType="1" noTextEdit="1"/>
              </p:cNvSpPr>
              <p:nvPr/>
            </p:nvSpPr>
            <p:spPr>
              <a:xfrm>
                <a:off x="1305798" y="2910920"/>
                <a:ext cx="6012607" cy="53860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77</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5469077"/>
            <a:ext cx="1996318"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289937" y="3311318"/>
            <a:ext cx="395493" cy="393971"/>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2159488" y="3621885"/>
            <a:ext cx="309559" cy="13334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316108" y="4851934"/>
            <a:ext cx="199631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78</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error (degree)</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System cost and lifetime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79</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895350" y="4278897"/>
            <a:ext cx="6591300" cy="2057400"/>
          </a:xfrm>
          <a:prstGeom prst="rect">
            <a:avLst/>
          </a:prstGeom>
        </p:spPr>
      </p:pic>
      <p:sp>
        <p:nvSpPr>
          <p:cNvPr id="12" name="TextBox 11"/>
          <p:cNvSpPr txBox="1"/>
          <p:nvPr/>
        </p:nvSpPr>
        <p:spPr>
          <a:xfrm>
            <a:off x="1298713" y="1979559"/>
            <a:ext cx="6016487" cy="477054"/>
          </a:xfrm>
          <a:prstGeom prst="rect">
            <a:avLst/>
          </a:prstGeom>
          <a:noFill/>
        </p:spPr>
        <p:txBody>
          <a:bodyPr wrap="square" rtlCol="0">
            <a:spAutoFit/>
          </a:bodyPr>
          <a:lstStyle/>
          <a:p>
            <a:r>
              <a:rPr lang="en-US" sz="2500" dirty="0" smtClean="0"/>
              <a:t>Cost: Raspberry Pi + BLE beacons &lt; $200</a:t>
            </a:r>
            <a:endParaRPr lang="en-US" sz="2500" dirty="0"/>
          </a:p>
        </p:txBody>
      </p:sp>
      <p:sp>
        <p:nvSpPr>
          <p:cNvPr id="13" name="TextBox 12"/>
          <p:cNvSpPr txBox="1"/>
          <p:nvPr/>
        </p:nvSpPr>
        <p:spPr>
          <a:xfrm>
            <a:off x="656811" y="3028313"/>
            <a:ext cx="4670563" cy="1200329"/>
          </a:xfrm>
          <a:prstGeom prst="rect">
            <a:avLst/>
          </a:prstGeom>
          <a:noFill/>
        </p:spPr>
        <p:txBody>
          <a:bodyPr wrap="square" rtlCol="0">
            <a:spAutoFit/>
          </a:bodyPr>
          <a:lstStyle/>
          <a:p>
            <a:r>
              <a:rPr lang="en-US" dirty="0" smtClean="0"/>
              <a:t>Setting: </a:t>
            </a:r>
          </a:p>
          <a:p>
            <a:r>
              <a:rPr lang="en-US" dirty="0" smtClean="0"/>
              <a:t>-10 </a:t>
            </a:r>
            <a:r>
              <a:rPr lang="en-US" dirty="0" err="1" smtClean="0"/>
              <a:t>dBm</a:t>
            </a:r>
            <a:r>
              <a:rPr lang="en-US" dirty="0" smtClean="0"/>
              <a:t> broadcasting signal strength</a:t>
            </a:r>
          </a:p>
          <a:p>
            <a:r>
              <a:rPr lang="en-US" dirty="0"/>
              <a:t>broadcasting interval 500 </a:t>
            </a:r>
            <a:r>
              <a:rPr lang="en-US" dirty="0" err="1" smtClean="0"/>
              <a:t>ms</a:t>
            </a:r>
            <a:r>
              <a:rPr lang="en-US" dirty="0" smtClean="0"/>
              <a:t>  </a:t>
            </a:r>
          </a:p>
          <a:p>
            <a:r>
              <a:rPr lang="en-US" dirty="0" smtClean="0"/>
              <a:t>capture 1 second,</a:t>
            </a:r>
          </a:p>
        </p:txBody>
      </p:sp>
    </p:spTree>
    <p:extLst>
      <p:ext uri="{BB962C8B-B14F-4D97-AF65-F5344CB8AC3E}">
        <p14:creationId xmlns:p14="http://schemas.microsoft.com/office/powerpoint/2010/main" val="14605213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20" name="TextBox 19"/>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26" name="TextBox 25"/>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27" name="Straight Connector 26"/>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30" name="Straight Connector 29"/>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32" name="TextBox 31"/>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18254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p>
          <a:p>
            <a:pPr marL="365760" indent="-365760" algn="l">
              <a:buFont typeface="Arial" charset="0"/>
              <a:buChar char="•"/>
            </a:pPr>
            <a:r>
              <a:rPr lang="en-US" sz="2500" dirty="0">
                <a:cs typeface="Helvetica"/>
              </a:rPr>
              <a:t>E</a:t>
            </a:r>
            <a:r>
              <a:rPr lang="en-US" sz="2500" dirty="0" smtClean="0">
                <a:cs typeface="Helvetica"/>
              </a:rPr>
              <a:t>nable 3D visual data storage/broadcasting on systems with extreme memory/bandwidth limit.</a:t>
            </a:r>
          </a:p>
          <a:p>
            <a:pPr marL="342900" indent="-342900" algn="l">
              <a:buFont typeface="Arial" charset="0"/>
              <a:buChar char="•"/>
            </a:pPr>
            <a:r>
              <a:rPr lang="en-US" sz="2500" dirty="0" smtClean="0">
                <a:cs typeface="Helvetica"/>
              </a:rPr>
              <a:t>First BLE 3D motion data recording and broadcasting system</a:t>
            </a:r>
          </a:p>
          <a:p>
            <a:pPr marL="342900" indent="-342900" algn="l">
              <a:buFont typeface="Arial" charset="0"/>
              <a:buChar char="•"/>
            </a:pPr>
            <a:r>
              <a:rPr lang="en-US" sz="2500" dirty="0">
                <a:cs typeface="Helvetica"/>
              </a:rPr>
              <a:t>First indoor localization system using sensor fusion that uses BLE </a:t>
            </a:r>
            <a:r>
              <a:rPr lang="en-US" sz="2500" dirty="0" smtClean="0">
                <a:cs typeface="Helvetica"/>
              </a:rPr>
              <a:t>signal</a:t>
            </a:r>
          </a:p>
          <a:p>
            <a:pPr marL="342900" indent="-342900" algn="l">
              <a:buFont typeface="Arial" charset="0"/>
              <a:buChar char="•"/>
            </a:pPr>
            <a:r>
              <a:rPr lang="en-US" sz="2500" dirty="0" smtClean="0">
                <a:cs typeface="Helvetica"/>
              </a:rPr>
              <a:t>A new visual feature selection algorithm based on region of interest and entropy</a:t>
            </a:r>
          </a:p>
          <a:p>
            <a:pPr algn="l"/>
            <a:r>
              <a:rPr lang="en-US" sz="3200" dirty="0">
                <a:cs typeface="Helvetica"/>
              </a:rPr>
              <a:t>Generality</a:t>
            </a:r>
            <a:r>
              <a:rPr lang="en-US" sz="3000" dirty="0" smtClean="0">
                <a:cs typeface="Helvetica"/>
              </a:rPr>
              <a:t>:</a:t>
            </a:r>
            <a:endParaRPr lang="en-US" sz="2500" dirty="0">
              <a:cs typeface="Helvetica"/>
            </a:endParaRPr>
          </a:p>
          <a:p>
            <a:pPr marL="342900" indent="-342900" algn="l">
              <a:buFont typeface="Arial" charset="0"/>
              <a:buChar char="•"/>
            </a:pPr>
            <a:r>
              <a:rPr lang="en-US" sz="2500" dirty="0">
                <a:cs typeface="Helvetica"/>
              </a:rPr>
              <a:t>Visual feature selection algorithm can increase the efficiency in any systems that uses visual features</a:t>
            </a:r>
          </a:p>
          <a:p>
            <a:pPr algn="l"/>
            <a:r>
              <a:rPr lang="en-US" sz="2500" dirty="0">
                <a:cs typeface="Helvetica"/>
              </a:rPr>
              <a:t>	</a:t>
            </a:r>
          </a:p>
          <a:p>
            <a:pPr marL="342900" indent="-342900" algn="l">
              <a:buFont typeface="Arial" charset="0"/>
              <a:buChar char="•"/>
            </a:pP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(MARBLE)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Summary: 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a:t>
            </a:r>
            <a:r>
              <a:rPr lang="en-US" sz="2500" dirty="0" err="1" smtClean="0"/>
              <a:t>IoTDI</a:t>
            </a:r>
            <a:r>
              <a:rPr lang="en-US" sz="2500" dirty="0" smtClean="0"/>
              <a:t>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81</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50883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329184" y="1706436"/>
            <a:ext cx="7886700" cy="4351338"/>
          </a:xfrm>
        </p:spPr>
        <p:txBody>
          <a:bodyPr>
            <a:noAutofit/>
          </a:bodyPr>
          <a:lstStyle/>
          <a:p>
            <a:pPr marL="0" indent="0">
              <a:buNone/>
            </a:pPr>
            <a:r>
              <a:rPr lang="en-US" sz="2500" dirty="0" smtClean="0"/>
              <a:t> 4. Analysis-preserving and Analysis-aware microscopy compression</a:t>
            </a:r>
          </a:p>
          <a:p>
            <a:pPr marL="0" indent="0">
              <a:buNone/>
            </a:pPr>
            <a:r>
              <a:rPr lang="en-US" sz="2400" dirty="0"/>
              <a:t>[Microscopy Research and Techniques </a:t>
            </a:r>
            <a:r>
              <a:rPr lang="en-US" sz="2400" dirty="0" smtClean="0"/>
              <a:t>2015, 2017]</a:t>
            </a:r>
            <a:endParaRPr lang="en-US" sz="2400" dirty="0"/>
          </a:p>
          <a:p>
            <a:pPr marL="0" indent="0">
              <a:buNone/>
            </a:pPr>
            <a:endParaRPr lang="en-US" sz="2500" dirty="0"/>
          </a:p>
        </p:txBody>
      </p:sp>
      <p:sp>
        <p:nvSpPr>
          <p:cNvPr id="7" name="Slide Number Placeholder 6"/>
          <p:cNvSpPr>
            <a:spLocks noGrp="1"/>
          </p:cNvSpPr>
          <p:nvPr>
            <p:ph type="sldNum" sz="quarter" idx="12"/>
          </p:nvPr>
        </p:nvSpPr>
        <p:spPr/>
        <p:txBody>
          <a:bodyPr/>
          <a:lstStyle/>
          <a:p>
            <a:fld id="{83D37755-D871-3243-875F-265DFA9F13A0}" type="slidenum">
              <a:rPr lang="en-US" smtClean="0"/>
              <a:t>82</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3124167"/>
            <a:ext cx="9144000" cy="2933607"/>
          </a:xfrm>
          <a:prstGeom prst="rect">
            <a:avLst/>
          </a:prstGeom>
        </p:spPr>
      </p:pic>
    </p:spTree>
    <p:extLst>
      <p:ext uri="{BB962C8B-B14F-4D97-AF65-F5344CB8AC3E}">
        <p14:creationId xmlns:p14="http://schemas.microsoft.com/office/powerpoint/2010/main" val="102733609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83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a:t>
            </a:r>
            <a:r>
              <a:rPr lang="en-US" sz="2500" dirty="0" smtClean="0"/>
              <a:t>than </a:t>
            </a:r>
            <a:r>
              <a:rPr lang="en-US" sz="2500" dirty="0"/>
              <a:t>standard methods with the </a:t>
            </a:r>
            <a:r>
              <a:rPr lang="en-US" sz="2500" dirty="0">
                <a:solidFill>
                  <a:schemeClr val="accent1"/>
                </a:solidFill>
              </a:rPr>
              <a:t>same quality </a:t>
            </a:r>
            <a:r>
              <a:rPr lang="en-US" sz="2500" dirty="0"/>
              <a:t>compressed data for the application</a:t>
            </a:r>
            <a:r>
              <a:rPr lang="en-US" sz="2500" dirty="0" smtClean="0"/>
              <a:t>.</a:t>
            </a:r>
          </a:p>
          <a:p>
            <a:pPr algn="l"/>
            <a:endParaRPr lang="en-US" sz="2500" dirty="0">
              <a:latin typeface="Helvetica"/>
              <a:cs typeface="Helvetica"/>
            </a:endParaRPr>
          </a:p>
          <a:p>
            <a:pPr algn="l"/>
            <a:r>
              <a:rPr lang="en-US" sz="2500" dirty="0">
                <a:solidFill>
                  <a:schemeClr val="accent1"/>
                </a:solidFill>
              </a:rPr>
              <a:t>Better compression</a:t>
            </a:r>
            <a:r>
              <a:rPr lang="en-US" sz="2500" dirty="0"/>
              <a:t>: image 200 bytes, video: 100x</a:t>
            </a:r>
          </a:p>
          <a:p>
            <a:pPr algn="l"/>
            <a:r>
              <a:rPr lang="en-US" sz="2500" dirty="0">
                <a:solidFill>
                  <a:schemeClr val="accent1"/>
                </a:solidFill>
              </a:rPr>
              <a:t>Same quality</a:t>
            </a:r>
            <a:r>
              <a:rPr lang="en-US" sz="2500" dirty="0"/>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84</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92214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85</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5694" y="3056311"/>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86</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What can you do with 200 bytes, using frequency components:</a:t>
            </a:r>
          </a:p>
          <a:p>
            <a:pPr lvl="2"/>
            <a:r>
              <a:rPr lang="en-US" dirty="0" smtClean="0"/>
              <a:t>Describe the image in frequency domain: Only have a </a:t>
            </a:r>
            <a:r>
              <a:rPr lang="en-US" dirty="0" smtClean="0">
                <a:solidFill>
                  <a:srgbClr val="C00000"/>
                </a:solidFill>
              </a:rPr>
              <a:t>few</a:t>
            </a:r>
            <a:r>
              <a:rPr lang="en-US" dirty="0" smtClean="0"/>
              <a:t> set of numbers describing the image data in frequency space</a:t>
            </a:r>
          </a:p>
          <a:p>
            <a:pPr lvl="2"/>
            <a:r>
              <a:rPr lang="en-US" dirty="0" smtClean="0"/>
              <a:t>Use triangle mesh, only can have ~xxx triangles, ~connection information + ~ color information</a:t>
            </a:r>
          </a:p>
          <a:p>
            <a:pPr lvl="2"/>
            <a:r>
              <a:rPr lang="en-US" dirty="0" smtClean="0"/>
              <a:t>Use patches, Have a dictionary of patch size D, can only use ~xxx patches</a:t>
            </a:r>
          </a:p>
          <a:p>
            <a:pPr lvl="1"/>
            <a:endParaRPr lang="en-US" dirty="0" smtClean="0"/>
          </a:p>
        </p:txBody>
      </p:sp>
      <p:sp>
        <p:nvSpPr>
          <p:cNvPr id="4" name="Slide Number Placeholder 3"/>
          <p:cNvSpPr>
            <a:spLocks noGrp="1"/>
          </p:cNvSpPr>
          <p:nvPr>
            <p:ph type="sldNum" sz="quarter" idx="12"/>
          </p:nvPr>
        </p:nvSpPr>
        <p:spPr/>
        <p:txBody>
          <a:bodyPr/>
          <a:lstStyle/>
          <a:p>
            <a:fld id="{83D37755-D871-3243-875F-265DFA9F13A0}" type="slidenum">
              <a:rPr lang="en-US" smtClean="0"/>
              <a:t>87</a:t>
            </a:fld>
            <a:endParaRPr lang="en-US"/>
          </a:p>
        </p:txBody>
      </p:sp>
    </p:spTree>
    <p:extLst>
      <p:ext uri="{BB962C8B-B14F-4D97-AF65-F5344CB8AC3E}">
        <p14:creationId xmlns:p14="http://schemas.microsoft.com/office/powerpoint/2010/main" val="5870519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For a 100 frame video with xxx motion, to achieve 100x compression:</a:t>
            </a:r>
          </a:p>
          <a:p>
            <a:pPr lvl="1"/>
            <a:r>
              <a:rPr lang="en-US" dirty="0" smtClean="0"/>
              <a:t>Quantization level ~= </a:t>
            </a:r>
          </a:p>
          <a:p>
            <a:pPr lvl="1"/>
            <a:endParaRPr lang="en-US" dirty="0" smtClean="0"/>
          </a:p>
          <a:p>
            <a:r>
              <a:rPr lang="en-US" dirty="0" smtClean="0"/>
              <a:t>Use them to enhance foreground:  assign different quality in foreground / background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88</a:t>
            </a:fld>
            <a:endParaRPr lang="en-US"/>
          </a:p>
        </p:txBody>
      </p:sp>
    </p:spTree>
    <p:extLst>
      <p:ext uri="{BB962C8B-B14F-4D97-AF65-F5344CB8AC3E}">
        <p14:creationId xmlns:p14="http://schemas.microsoft.com/office/powerpoint/2010/main" val="717180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3"/>
            <a:ext cx="4047465" cy="2225949"/>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26" y="4071407"/>
            <a:ext cx="4410658" cy="2011618"/>
          </a:xfrm>
          <a:prstGeom prst="rect">
            <a:avLst/>
          </a:prstGeom>
        </p:spPr>
      </p:pic>
      <p:sp>
        <p:nvSpPr>
          <p:cNvPr id="7" name="Content Placeholder 5"/>
          <p:cNvSpPr txBox="1">
            <a:spLocks/>
          </p:cNvSpPr>
          <p:nvPr/>
        </p:nvSpPr>
        <p:spPr>
          <a:xfrm>
            <a:off x="515249" y="225038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image type</a:t>
            </a:r>
          </a:p>
          <a:p>
            <a:pPr marL="0" indent="0">
              <a:buNone/>
            </a:pPr>
            <a:endParaRPr lang="en-US" sz="3000" dirty="0"/>
          </a:p>
        </p:txBody>
      </p:sp>
      <p:sp>
        <p:nvSpPr>
          <p:cNvPr id="8" name="Content Placeholder 5"/>
          <p:cNvSpPr txBox="1">
            <a:spLocks/>
          </p:cNvSpPr>
          <p:nvPr/>
        </p:nvSpPr>
        <p:spPr>
          <a:xfrm>
            <a:off x="515249" y="437141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number of </a:t>
            </a:r>
          </a:p>
          <a:p>
            <a:pPr marL="0" indent="0">
              <a:buNone/>
            </a:pPr>
            <a:r>
              <a:rPr lang="en-US" sz="3000" dirty="0"/>
              <a:t>beacons</a:t>
            </a:r>
          </a:p>
          <a:p>
            <a:pPr marL="0" indent="0">
              <a:buNone/>
            </a:pPr>
            <a:endParaRPr lang="en-US" sz="3000" dirty="0"/>
          </a:p>
        </p:txBody>
      </p:sp>
      <p:sp>
        <p:nvSpPr>
          <p:cNvPr id="3" name="Slide Number Placeholder 2"/>
          <p:cNvSpPr>
            <a:spLocks noGrp="1"/>
          </p:cNvSpPr>
          <p:nvPr>
            <p:ph type="sldNum" sz="quarter" idx="12"/>
          </p:nvPr>
        </p:nvSpPr>
        <p:spPr/>
        <p:txBody>
          <a:bodyPr/>
          <a:lstStyle/>
          <a:p>
            <a:fld id="{83D37755-D871-3243-875F-265DFA9F13A0}" type="slidenum">
              <a:rPr lang="en-US" smtClean="0"/>
              <a:t>89</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8793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8023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90</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9361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91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1468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a:t>
            </a:r>
            <a:endParaRPr lang="en-US" dirty="0"/>
          </a:p>
        </p:txBody>
      </p:sp>
      <p:sp>
        <p:nvSpPr>
          <p:cNvPr id="3" name="Content Placeholder 2"/>
          <p:cNvSpPr>
            <a:spLocks noGrp="1"/>
          </p:cNvSpPr>
          <p:nvPr>
            <p:ph idx="1"/>
          </p:nvPr>
        </p:nvSpPr>
        <p:spPr/>
        <p:txBody>
          <a:bodyPr/>
          <a:lstStyle/>
          <a:p>
            <a:r>
              <a:rPr lang="en-US" dirty="0" smtClean="0"/>
              <a:t>System contribution:</a:t>
            </a:r>
          </a:p>
          <a:p>
            <a:endParaRPr lang="en-US" dirty="0"/>
          </a:p>
          <a:p>
            <a:endParaRPr lang="en-US" dirty="0" smtClean="0"/>
          </a:p>
          <a:p>
            <a:endParaRPr lang="en-US" dirty="0"/>
          </a:p>
          <a:p>
            <a:endParaRPr lang="en-US" dirty="0" smtClean="0"/>
          </a:p>
          <a:p>
            <a:r>
              <a:rPr lang="en-US" dirty="0" smtClean="0"/>
              <a:t>Algorithmic contribution: </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92</a:t>
            </a:fld>
            <a:endParaRPr lang="en-US"/>
          </a:p>
        </p:txBody>
      </p:sp>
    </p:spTree>
    <p:extLst>
      <p:ext uri="{BB962C8B-B14F-4D97-AF65-F5344CB8AC3E}">
        <p14:creationId xmlns:p14="http://schemas.microsoft.com/office/powerpoint/2010/main" val="18032642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7" name="Straight Connector 16"/>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3D37755-D871-3243-875F-265DFA9F13A0}" type="slidenum">
              <a:rPr lang="en-US" smtClean="0"/>
              <a:t>93</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4" name="Content Placeholder 6" descr="grid.png"/>
          <p:cNvPicPr>
            <a:picLocks noChangeAspect="1"/>
          </p:cNvPicPr>
          <p:nvPr/>
        </p:nvPicPr>
        <p:blipFill>
          <a:blip r:embed="rId5">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3" name="TextBox 2"/>
          <p:cNvSpPr txBox="1"/>
          <p:nvPr/>
        </p:nvSpPr>
        <p:spPr>
          <a:xfrm>
            <a:off x="4227630" y="2560324"/>
            <a:ext cx="1002582" cy="338554"/>
          </a:xfrm>
          <a:prstGeom prst="rect">
            <a:avLst/>
          </a:prstGeom>
          <a:solidFill>
            <a:schemeClr val="accent1"/>
          </a:solidFill>
        </p:spPr>
        <p:txBody>
          <a:bodyPr wrap="none" rtlCol="0">
            <a:spAutoFit/>
          </a:bodyPr>
          <a:lstStyle/>
          <a:p>
            <a:r>
              <a:rPr lang="en-US" sz="1600" dirty="0" smtClean="0">
                <a:ln>
                  <a:solidFill>
                    <a:schemeClr val="tx1"/>
                  </a:solidFill>
                </a:ln>
              </a:rPr>
              <a:t>Hardware</a:t>
            </a:r>
            <a:endParaRPr lang="en-US" sz="1600" dirty="0">
              <a:ln>
                <a:solidFill>
                  <a:schemeClr val="tx1"/>
                </a:solidFill>
              </a:ln>
            </a:endParaRPr>
          </a:p>
        </p:txBody>
      </p:sp>
      <p:sp>
        <p:nvSpPr>
          <p:cNvPr id="4" name="TextBox 3"/>
          <p:cNvSpPr txBox="1"/>
          <p:nvPr/>
        </p:nvSpPr>
        <p:spPr>
          <a:xfrm>
            <a:off x="4397170"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pic>
        <p:nvPicPr>
          <p:cNvPr id="18" name="Content Placeholder 3"/>
          <p:cNvPicPr>
            <a:picLocks noChangeAspect="1"/>
          </p:cNvPicPr>
          <p:nvPr/>
        </p:nvPicPr>
        <p:blipFill>
          <a:blip r:embed="rId6"/>
          <a:srcRect t="2914" b="2914"/>
          <a:stretch>
            <a:fillRect/>
          </a:stretch>
        </p:blipFill>
        <p:spPr>
          <a:xfrm>
            <a:off x="5220524" y="2028669"/>
            <a:ext cx="2995360" cy="1647332"/>
          </a:xfrm>
          <a:prstGeom prst="rect">
            <a:avLst/>
          </a:prstGeom>
        </p:spPr>
      </p:pic>
      <p:sp>
        <p:nvSpPr>
          <p:cNvPr id="19" name="TextBox 18"/>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pic>
        <p:nvPicPr>
          <p:cNvPr id="2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4647" y="3777746"/>
            <a:ext cx="3548038" cy="2671979"/>
          </a:xfrm>
          <a:prstGeom prst="rect">
            <a:avLst/>
          </a:prstGeom>
        </p:spPr>
      </p:pic>
      <p:pic>
        <p:nvPicPr>
          <p:cNvPr id="21" name="Picture 20"/>
          <p:cNvPicPr>
            <a:picLocks noChangeAspect="1"/>
          </p:cNvPicPr>
          <p:nvPr/>
        </p:nvPicPr>
        <p:blipFill>
          <a:blip r:embed="rId8"/>
          <a:stretch>
            <a:fillRect/>
          </a:stretch>
        </p:blipFill>
        <p:spPr>
          <a:xfrm>
            <a:off x="515918" y="2028669"/>
            <a:ext cx="3632200" cy="1536700"/>
          </a:xfrm>
          <a:prstGeom prst="rect">
            <a:avLst/>
          </a:prstGeom>
        </p:spPr>
      </p:pic>
      <p:sp>
        <p:nvSpPr>
          <p:cNvPr id="22" name="TextBox 21"/>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Tree>
    <p:extLst>
      <p:ext uri="{BB962C8B-B14F-4D97-AF65-F5344CB8AC3E}">
        <p14:creationId xmlns:p14="http://schemas.microsoft.com/office/powerpoint/2010/main" val="8463231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94</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058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95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2154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96</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518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97</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3082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98</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8944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99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0999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38379</TotalTime>
  <Words>8820</Words>
  <Application>Microsoft Macintosh PowerPoint</Application>
  <PresentationFormat>On-screen Show (4:3)</PresentationFormat>
  <Paragraphs>1382</Paragraphs>
  <Slides>106</Slides>
  <Notes>102</Notes>
  <HiddenSlides>32</HiddenSlides>
  <MMClips>15</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106</vt:i4>
      </vt:variant>
    </vt:vector>
  </HeadingPairs>
  <TitlesOfParts>
    <vt:vector size="120" baseType="lpstr">
      <vt:lpstr>Calibri</vt:lpstr>
      <vt:lpstr>Calibri (Body)</vt:lpstr>
      <vt:lpstr>Calibri Light</vt:lpstr>
      <vt:lpstr>Cambria Math</vt:lpstr>
      <vt:lpstr>DengXian</vt:lpstr>
      <vt:lpstr>Helvetica</vt:lpstr>
      <vt:lpstr>Mangal</vt:lpstr>
      <vt:lpstr>Times New Roman</vt:lpstr>
      <vt:lpstr>Zapf Dingbats</vt:lpstr>
      <vt:lpstr>宋体</vt:lpstr>
      <vt:lpstr>等线</vt:lpstr>
      <vt:lpstr>Arial</vt:lpstr>
      <vt:lpstr>Office Theme</vt:lpstr>
      <vt:lpstr>Document</vt:lpstr>
      <vt:lpstr>Prioritizing Content of Interest in Multimedia Data Compression</vt:lpstr>
      <vt:lpstr>Multimedia data </vt:lpstr>
      <vt:lpstr>Standard video compression methods have limitations</vt:lpstr>
      <vt:lpstr>Initial application</vt:lpstr>
      <vt:lpstr>Problem of interest</vt:lpstr>
      <vt:lpstr>Approach</vt:lpstr>
      <vt:lpstr>Approach</vt:lpstr>
      <vt:lpstr>Approach</vt:lpstr>
      <vt:lpstr>Approach</vt:lpstr>
      <vt:lpstr>Approach</vt:lpstr>
      <vt:lpstr>Approach</vt:lpstr>
      <vt:lpstr>Approach</vt:lpstr>
      <vt:lpstr>PowerPoint Presentation</vt:lpstr>
      <vt:lpstr>Image</vt:lpstr>
      <vt:lpstr>Image: problem statement</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Prioritizing content of interest</vt:lpstr>
      <vt:lpstr>PowerPoint Presentation</vt:lpstr>
      <vt:lpstr>Color image: approach</vt:lpstr>
      <vt:lpstr>Segmentation</vt:lpstr>
      <vt:lpstr>System</vt:lpstr>
      <vt:lpstr>IMU-guided multi-view capture</vt:lpstr>
      <vt:lpstr>A widely-applicable multi-view capture optimization</vt:lpstr>
      <vt:lpstr>Image encoding</vt:lpstr>
      <vt:lpstr>Data size</vt:lpstr>
      <vt:lpstr>Evaluation</vt:lpstr>
      <vt:lpstr>Evaluation</vt:lpstr>
      <vt:lpstr>Evaluation (user study)</vt:lpstr>
      <vt:lpstr>PowerPoint Presentation</vt:lpstr>
      <vt:lpstr>Binary image: patch-based compression can do better</vt:lpstr>
      <vt:lpstr>Compression result</vt:lpstr>
      <vt:lpstr>Navigation test</vt:lpstr>
      <vt:lpstr>PowerPoint Presentation</vt:lpstr>
      <vt:lpstr>Video</vt:lpstr>
      <vt:lpstr>Video: problem statement</vt:lpstr>
      <vt:lpstr>PowerPoint Presentation</vt:lpstr>
      <vt:lpstr>Previous work</vt:lpstr>
      <vt:lpstr>Approach</vt:lpstr>
      <vt:lpstr>Key Observation </vt:lpstr>
      <vt:lpstr>PowerPoint Presentation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Quickly moving foreground objects</vt:lpstr>
      <vt:lpstr>Sliding window</vt:lpstr>
      <vt:lpstr>PowerPoint Presentation</vt:lpstr>
      <vt:lpstr>Analysis-preserving vs analysis-aware</vt:lpstr>
      <vt:lpstr>Analysis-aware compression</vt:lpstr>
      <vt:lpstr>PowerPoint Presentation</vt:lpstr>
      <vt:lpstr>Evaluation (generated data)</vt:lpstr>
      <vt:lpstr>Evaluation (real video)</vt:lpstr>
      <vt:lpstr>Method summary </vt:lpstr>
      <vt:lpstr>PowerPoint Presentation</vt:lpstr>
      <vt:lpstr>PowerPoint Presentation</vt:lpstr>
      <vt:lpstr>3D moving object </vt:lpstr>
      <vt:lpstr>Problem statement </vt:lpstr>
      <vt:lpstr>Prior work</vt:lpstr>
      <vt:lpstr>Approach</vt:lpstr>
      <vt:lpstr>PowerPoint Presentation</vt:lpstr>
      <vt:lpstr>PowerPoint Presentation</vt:lpstr>
      <vt:lpstr>Data to store in the system</vt:lpstr>
      <vt:lpstr>Visual feature selection</vt:lpstr>
      <vt:lpstr>A widely-applicable visual feature selection method</vt:lpstr>
      <vt:lpstr>Data size</vt:lpstr>
      <vt:lpstr>PowerPoint Presentation</vt:lpstr>
      <vt:lpstr>Evaluation</vt:lpstr>
      <vt:lpstr>System cost and lifetime</vt:lpstr>
      <vt:lpstr>PowerPoint Presentation</vt:lpstr>
      <vt:lpstr>Summary: projects</vt:lpstr>
      <vt:lpstr>Projects</vt:lpstr>
      <vt:lpstr>PowerPoint Presentation</vt:lpstr>
      <vt:lpstr>PowerPoint Presentation</vt:lpstr>
      <vt:lpstr>PowerPoint Presentation</vt:lpstr>
      <vt:lpstr>PowerPoint Presentation</vt:lpstr>
      <vt:lpstr>PowerPoint Presentation</vt:lpstr>
      <vt:lpstr>PowerPoint Presentation</vt:lpstr>
      <vt:lpstr>Evaluation</vt:lpstr>
      <vt:lpstr>PowerPoint Presentation</vt:lpstr>
      <vt:lpstr>Method Summary</vt:lpstr>
      <vt:lpstr>Contribution</vt:lpstr>
      <vt:lpstr>PowerPoint Presentation</vt:lpstr>
      <vt:lpstr>PowerPoint Presentation</vt:lpstr>
      <vt:lpstr>PowerPoint Presentation</vt:lpstr>
      <vt:lpstr>PowerPoint Presentation</vt:lpstr>
      <vt:lpstr>Evaluation</vt:lpstr>
      <vt:lpstr>Evaluation</vt:lpstr>
      <vt:lpstr>Evaluation</vt:lpstr>
      <vt:lpstr>Binary image: approach</vt:lpstr>
      <vt:lpstr>Overall process</vt:lpstr>
      <vt:lpstr>Result: compression ratio</vt:lpstr>
      <vt:lpstr>Analysis-aware compression</vt:lpstr>
      <vt:lpstr>Analysis-aware compression</vt:lpstr>
      <vt:lpstr>Analysis-aware compression</vt:lpstr>
      <vt:lpstr>Projects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1259</cp:revision>
  <dcterms:created xsi:type="dcterms:W3CDTF">2017-02-13T04:25:39Z</dcterms:created>
  <dcterms:modified xsi:type="dcterms:W3CDTF">2017-05-04T20:39:53Z</dcterms:modified>
</cp:coreProperties>
</file>